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6858000" cx="12192000"/>
  <p:notesSz cx="6858000" cy="9144000"/>
  <p:embeddedFontLst>
    <p:embeddedFont>
      <p:font typeface="Roboto Thin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Quattrocento Sans"/>
      <p:regular r:id="rId47"/>
      <p:bold r:id="rId48"/>
      <p:italic r:id="rId49"/>
      <p:boldItalic r:id="rId50"/>
    </p:embeddedFont>
    <p:embeddedFont>
      <p:font typeface="Roboto L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04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5" roundtripDataSignature="AMtx7mgMfQ3Yqv1cvGcCxatlgfW4H343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1F2EF5-631C-40AE-A8A6-FA5085456FB7}">
  <a:tblStyle styleId="{961F2EF5-631C-40AE-A8A6-FA5085456F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047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bold.fntdata"/><Relationship Id="rId42" Type="http://schemas.openxmlformats.org/officeDocument/2006/relationships/font" Target="fonts/RobotoThin-boldItalic.fntdata"/><Relationship Id="rId41" Type="http://schemas.openxmlformats.org/officeDocument/2006/relationships/font" Target="fonts/RobotoThin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QuattrocentoSans-bold.fntdata"/><Relationship Id="rId47" Type="http://schemas.openxmlformats.org/officeDocument/2006/relationships/font" Target="fonts/QuattrocentoSans-regular.fntdata"/><Relationship Id="rId49" Type="http://schemas.openxmlformats.org/officeDocument/2006/relationships/font" Target="fonts/Quattrocento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RobotoThin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Light-regular.fntdata"/><Relationship Id="rId50" Type="http://schemas.openxmlformats.org/officeDocument/2006/relationships/font" Target="fonts/QuattrocentoSans-boldItalic.fntdata"/><Relationship Id="rId53" Type="http://schemas.openxmlformats.org/officeDocument/2006/relationships/font" Target="fonts/RobotoLight-italic.fntdata"/><Relationship Id="rId52" Type="http://schemas.openxmlformats.org/officeDocument/2006/relationships/font" Target="fonts/RobotoLight-bold.fntdata"/><Relationship Id="rId11" Type="http://schemas.openxmlformats.org/officeDocument/2006/relationships/slide" Target="slides/slide5.xml"/><Relationship Id="rId55" Type="http://customschemas.google.com/relationships/presentationmetadata" Target="metadata"/><Relationship Id="rId10" Type="http://schemas.openxmlformats.org/officeDocument/2006/relationships/slide" Target="slides/slide4.xml"/><Relationship Id="rId54" Type="http://schemas.openxmlformats.org/officeDocument/2006/relationships/font" Target="fonts/RobotoLigh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d-ID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3c4eee3ccd_1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23c4eee3ccd_1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3c4eee3ccd_1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3c4eee3ccd_1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3c4eee3ccd_1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23c4eee3ccd_1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3c4eee3ccd_1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23c4eee3ccd_1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23c4eee3ccd_1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3c4eee3ccd_1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23c4eee3ccd_1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23c4eee3ccd_1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3b7c4a63a2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3b7c4a63a2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23b7c4a63a2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1ef2036993_1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21ef2036993_1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21ef2036993_1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3b7c4a63a2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23b7c4a63a2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3b7c4a63a2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3b7c4a63a2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23b7c4a63a2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23b7c4a63a2_0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1ef2036993_1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21ef2036993_1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1ef2036993_1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1ef2036993_1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21ef2036993_1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21ef2036993_1_2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3b7c4a63a2_2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23b7c4a63a2_2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3b7c4a63a2_2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3b7c4a63a2_2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23b7c4a63a2_2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23b7c4a63a2_2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1ef2036993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21ef2036993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21ef2036993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b7c4a63a2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23b7c4a63a2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23b7c4a63a2_0_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b7c4a63a2_0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23b7c4a63a2_0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-ID"/>
              <a:t>ARIMA - </a:t>
            </a:r>
            <a:r>
              <a:rPr lang="id-ID" sz="1500">
                <a:latin typeface="Roboto"/>
                <a:ea typeface="Roboto"/>
                <a:cs typeface="Roboto"/>
                <a:sym typeface="Roboto"/>
              </a:rPr>
              <a:t>autoregressive integrated moving average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-ID"/>
              <a:t>We checked for stationary: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-ID"/>
              <a:t>all were stationary. if it wasn’t stationary then one way we can resolve this is by doing log transformation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04" name="Google Shape;604;g23b7c4a63a2_0_2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1ef203699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21ef203699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1" name="Google Shape;621;g21ef2036993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1ef2036993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21ef2036993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-ID"/>
              <a:t>We checked for stationary: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-ID"/>
              <a:t>all were stationary. if it wasnt stationary then one way we can resolve this is by doing log transformation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-ID" sz="1600">
                <a:latin typeface="Roboto"/>
                <a:ea typeface="Roboto"/>
                <a:cs typeface="Roboto"/>
                <a:sym typeface="Roboto"/>
              </a:rPr>
              <a:t>p specifies the number of Autoregressive terms in the model. d specifies the number of differentations applied on the time series values. q specifies the number of Moving Average terms in the model.</a:t>
            </a:r>
            <a:endParaRPr/>
          </a:p>
        </p:txBody>
      </p:sp>
      <p:sp>
        <p:nvSpPr>
          <p:cNvPr id="638" name="Google Shape;638;g21ef2036993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1ef2036993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21ef2036993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-ID"/>
              <a:t>We checked for stationary: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-ID"/>
              <a:t>all were stationary. if it wasnt stationary then one way we can resolve this is by doing log transformation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d-ID" sz="1600">
                <a:latin typeface="Roboto"/>
                <a:ea typeface="Roboto"/>
                <a:cs typeface="Roboto"/>
                <a:sym typeface="Roboto"/>
              </a:rPr>
              <a:t>p specifies the number of Autoregressive terms in the model. d specifies the number of differentations applied on the time series values. q specifies the number of Moving Average terms in the model.</a:t>
            </a:r>
            <a:endParaRPr/>
          </a:p>
        </p:txBody>
      </p:sp>
      <p:sp>
        <p:nvSpPr>
          <p:cNvPr id="657" name="Google Shape;657;g21ef2036993_0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1ef2036993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21ef2036993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21ef2036993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1ef2036993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21ef2036993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21ef2036993_0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1ef2036993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1ef2036993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1ef2036993_1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id-ID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ME: Mean Error, which is the average difference between the forecasted values and the actual values.</a:t>
            </a:r>
            <a:endParaRPr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id-ID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RMSE: Root Mean Squared Error, which is the square root of the average of the squared differences between the forecasted values and the actual values.</a:t>
            </a:r>
            <a:endParaRPr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id-ID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MAE: Mean Absolute Error, which is the average absolute difference between the forecasted values and the actual values.</a:t>
            </a:r>
            <a:endParaRPr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id-ID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MPE: Mean Percentage Error, which is the average percentage difference between the forecasted values and the actual values.</a:t>
            </a:r>
            <a:endParaRPr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id-ID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MAPE: Mean Absolute Percentage Error, which is the average absolute percentage difference between the forecasted values and the actual values.</a:t>
            </a:r>
            <a:endParaRPr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id-ID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MASE: Mean Absolute Scaled Error, which is a measure of forecast accuracy that adjusts for the scale of the time series.</a:t>
            </a:r>
            <a:endParaRPr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id-ID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ACF1: Autocorrelation of Errors, which measures the correlation between the forecast errors at different lags.</a:t>
            </a:r>
            <a:endParaRPr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b7c4a63a2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3b7c4a63a2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3b7c4a63a2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b7c4a63a2_5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23b7c4a63a2_5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3b7c4a63a2_5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3b7c4a63a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3b7c4a63a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3b7c4a63a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3b7c4a63a2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23b7c4a63a2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3b7c4a63a2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ef2036993_1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21ef2036993_1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1ef2036993_1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3c4eee3ccd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23c4eee3ccd_1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3c4eee3ccd_1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5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/>
          <p:nvPr>
            <p:ph idx="2" type="pic"/>
          </p:nvPr>
        </p:nvSpPr>
        <p:spPr>
          <a:xfrm>
            <a:off x="0" y="1799770"/>
            <a:ext cx="5254171" cy="3802744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34"/>
          <p:cNvSpPr txBox="1"/>
          <p:nvPr/>
        </p:nvSpPr>
        <p:spPr>
          <a:xfrm>
            <a:off x="11588959" y="86043"/>
            <a:ext cx="560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/>
          <p:nvPr>
            <p:ph idx="2" type="pic"/>
          </p:nvPr>
        </p:nvSpPr>
        <p:spPr>
          <a:xfrm>
            <a:off x="6323805" y="1826232"/>
            <a:ext cx="5265153" cy="1398043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35"/>
          <p:cNvSpPr txBox="1"/>
          <p:nvPr/>
        </p:nvSpPr>
        <p:spPr>
          <a:xfrm>
            <a:off x="11588959" y="86043"/>
            <a:ext cx="560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5"/>
          <p:cNvSpPr/>
          <p:nvPr>
            <p:ph idx="3" type="pic"/>
          </p:nvPr>
        </p:nvSpPr>
        <p:spPr>
          <a:xfrm>
            <a:off x="6323806" y="3357489"/>
            <a:ext cx="5265153" cy="1398043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35"/>
          <p:cNvSpPr/>
          <p:nvPr>
            <p:ph idx="4" type="pic"/>
          </p:nvPr>
        </p:nvSpPr>
        <p:spPr>
          <a:xfrm>
            <a:off x="6323806" y="4888746"/>
            <a:ext cx="5265153" cy="139804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6"/>
          <p:cNvSpPr txBox="1"/>
          <p:nvPr/>
        </p:nvSpPr>
        <p:spPr>
          <a:xfrm>
            <a:off x="11588959" y="86043"/>
            <a:ext cx="560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6"/>
          <p:cNvSpPr/>
          <p:nvPr>
            <p:ph idx="2" type="pic"/>
          </p:nvPr>
        </p:nvSpPr>
        <p:spPr>
          <a:xfrm>
            <a:off x="4848376" y="1931220"/>
            <a:ext cx="2436763" cy="2401964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36"/>
          <p:cNvSpPr/>
          <p:nvPr>
            <p:ph idx="3" type="pic"/>
          </p:nvPr>
        </p:nvSpPr>
        <p:spPr>
          <a:xfrm>
            <a:off x="2411613" y="1931220"/>
            <a:ext cx="2436763" cy="2401964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36"/>
          <p:cNvSpPr/>
          <p:nvPr>
            <p:ph idx="4" type="pic"/>
          </p:nvPr>
        </p:nvSpPr>
        <p:spPr>
          <a:xfrm>
            <a:off x="0" y="1931220"/>
            <a:ext cx="2411614" cy="2401964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36"/>
          <p:cNvSpPr/>
          <p:nvPr>
            <p:ph idx="5" type="pic"/>
          </p:nvPr>
        </p:nvSpPr>
        <p:spPr>
          <a:xfrm>
            <a:off x="7285138" y="1931220"/>
            <a:ext cx="2436763" cy="2401964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36"/>
          <p:cNvSpPr/>
          <p:nvPr>
            <p:ph idx="6" type="pic"/>
          </p:nvPr>
        </p:nvSpPr>
        <p:spPr>
          <a:xfrm>
            <a:off x="9721900" y="1931220"/>
            <a:ext cx="2470099" cy="240196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Slide">
  <p:cSld name="10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7"/>
          <p:cNvSpPr/>
          <p:nvPr>
            <p:ph idx="2" type="pic"/>
          </p:nvPr>
        </p:nvSpPr>
        <p:spPr>
          <a:xfrm>
            <a:off x="0" y="0"/>
            <a:ext cx="2419350" cy="241935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37"/>
          <p:cNvSpPr/>
          <p:nvPr>
            <p:ph idx="3" type="pic"/>
          </p:nvPr>
        </p:nvSpPr>
        <p:spPr>
          <a:xfrm>
            <a:off x="4838700" y="0"/>
            <a:ext cx="2419350" cy="241935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37"/>
          <p:cNvSpPr/>
          <p:nvPr>
            <p:ph idx="4" type="pic"/>
          </p:nvPr>
        </p:nvSpPr>
        <p:spPr>
          <a:xfrm>
            <a:off x="9677400" y="0"/>
            <a:ext cx="2514600" cy="241935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37"/>
          <p:cNvSpPr/>
          <p:nvPr>
            <p:ph idx="5" type="pic"/>
          </p:nvPr>
        </p:nvSpPr>
        <p:spPr>
          <a:xfrm>
            <a:off x="2419350" y="2419350"/>
            <a:ext cx="2419350" cy="241935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37"/>
          <p:cNvSpPr/>
          <p:nvPr>
            <p:ph idx="6" type="pic"/>
          </p:nvPr>
        </p:nvSpPr>
        <p:spPr>
          <a:xfrm>
            <a:off x="7258050" y="2419350"/>
            <a:ext cx="2419350" cy="24193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8"/>
          <p:cNvSpPr/>
          <p:nvPr>
            <p:ph idx="2" type="pic"/>
          </p:nvPr>
        </p:nvSpPr>
        <p:spPr>
          <a:xfrm>
            <a:off x="6096001" y="1741715"/>
            <a:ext cx="6096000" cy="5116286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38"/>
          <p:cNvSpPr txBox="1"/>
          <p:nvPr/>
        </p:nvSpPr>
        <p:spPr>
          <a:xfrm>
            <a:off x="11588959" y="86043"/>
            <a:ext cx="560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9"/>
          <p:cNvSpPr txBox="1"/>
          <p:nvPr/>
        </p:nvSpPr>
        <p:spPr>
          <a:xfrm>
            <a:off x="11588959" y="86043"/>
            <a:ext cx="560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9"/>
          <p:cNvSpPr/>
          <p:nvPr>
            <p:ph idx="2" type="pic"/>
          </p:nvPr>
        </p:nvSpPr>
        <p:spPr>
          <a:xfrm>
            <a:off x="4325257" y="1945295"/>
            <a:ext cx="1741714" cy="173474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39"/>
          <p:cNvSpPr/>
          <p:nvPr>
            <p:ph idx="3" type="pic"/>
          </p:nvPr>
        </p:nvSpPr>
        <p:spPr>
          <a:xfrm>
            <a:off x="6066971" y="1945295"/>
            <a:ext cx="1741714" cy="1734745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39"/>
          <p:cNvSpPr/>
          <p:nvPr>
            <p:ph idx="4" type="pic"/>
          </p:nvPr>
        </p:nvSpPr>
        <p:spPr>
          <a:xfrm>
            <a:off x="4325257" y="3680040"/>
            <a:ext cx="1741714" cy="173474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9"/>
          <p:cNvSpPr/>
          <p:nvPr>
            <p:ph idx="5" type="pic"/>
          </p:nvPr>
        </p:nvSpPr>
        <p:spPr>
          <a:xfrm>
            <a:off x="6066971" y="3680040"/>
            <a:ext cx="1741714" cy="173474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Slide">
  <p:cSld name="12_Title Slid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/>
          <p:nvPr/>
        </p:nvSpPr>
        <p:spPr>
          <a:xfrm>
            <a:off x="11588959" y="86043"/>
            <a:ext cx="560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0"/>
          <p:cNvSpPr/>
          <p:nvPr>
            <p:ph idx="2" type="pic"/>
          </p:nvPr>
        </p:nvSpPr>
        <p:spPr>
          <a:xfrm>
            <a:off x="461418" y="1756006"/>
            <a:ext cx="2573086" cy="358355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0"/>
          <p:cNvSpPr/>
          <p:nvPr>
            <p:ph idx="3" type="pic"/>
          </p:nvPr>
        </p:nvSpPr>
        <p:spPr>
          <a:xfrm>
            <a:off x="3312903" y="1756006"/>
            <a:ext cx="2573086" cy="3583558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40"/>
          <p:cNvSpPr/>
          <p:nvPr>
            <p:ph idx="4" type="pic"/>
          </p:nvPr>
        </p:nvSpPr>
        <p:spPr>
          <a:xfrm>
            <a:off x="6164388" y="1756006"/>
            <a:ext cx="2573086" cy="3583558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40"/>
          <p:cNvSpPr/>
          <p:nvPr>
            <p:ph idx="5" type="pic"/>
          </p:nvPr>
        </p:nvSpPr>
        <p:spPr>
          <a:xfrm>
            <a:off x="9015873" y="1756006"/>
            <a:ext cx="2573086" cy="358355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Title Slide">
  <p:cSld name="19_Title Sli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1"/>
          <p:cNvSpPr txBox="1"/>
          <p:nvPr/>
        </p:nvSpPr>
        <p:spPr>
          <a:xfrm>
            <a:off x="11588959" y="86043"/>
            <a:ext cx="560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1"/>
          <p:cNvSpPr/>
          <p:nvPr>
            <p:ph idx="2" type="pic"/>
          </p:nvPr>
        </p:nvSpPr>
        <p:spPr>
          <a:xfrm>
            <a:off x="1" y="2157070"/>
            <a:ext cx="3036093" cy="2918564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41"/>
          <p:cNvSpPr/>
          <p:nvPr>
            <p:ph idx="3" type="pic"/>
          </p:nvPr>
        </p:nvSpPr>
        <p:spPr>
          <a:xfrm>
            <a:off x="3036094" y="2157070"/>
            <a:ext cx="3064669" cy="2918564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1"/>
          <p:cNvSpPr/>
          <p:nvPr>
            <p:ph idx="4" type="pic"/>
          </p:nvPr>
        </p:nvSpPr>
        <p:spPr>
          <a:xfrm>
            <a:off x="6100763" y="2157070"/>
            <a:ext cx="3064670" cy="2918564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41"/>
          <p:cNvSpPr/>
          <p:nvPr>
            <p:ph idx="5" type="pic"/>
          </p:nvPr>
        </p:nvSpPr>
        <p:spPr>
          <a:xfrm>
            <a:off x="9165433" y="2157070"/>
            <a:ext cx="3026568" cy="2918564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41"/>
          <p:cNvSpPr/>
          <p:nvPr/>
        </p:nvSpPr>
        <p:spPr>
          <a:xfrm>
            <a:off x="0" y="1906897"/>
            <a:ext cx="3036094" cy="250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41"/>
          <p:cNvSpPr/>
          <p:nvPr/>
        </p:nvSpPr>
        <p:spPr>
          <a:xfrm>
            <a:off x="3031330" y="1906897"/>
            <a:ext cx="3069432" cy="2501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41"/>
          <p:cNvSpPr/>
          <p:nvPr/>
        </p:nvSpPr>
        <p:spPr>
          <a:xfrm>
            <a:off x="6095999" y="1906897"/>
            <a:ext cx="3064670" cy="2501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41"/>
          <p:cNvSpPr/>
          <p:nvPr/>
        </p:nvSpPr>
        <p:spPr>
          <a:xfrm>
            <a:off x="9160667" y="1906897"/>
            <a:ext cx="3036097" cy="25017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Slide">
  <p:cSld name="13_Title Slid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2"/>
          <p:cNvSpPr/>
          <p:nvPr>
            <p:ph idx="2" type="pic"/>
          </p:nvPr>
        </p:nvSpPr>
        <p:spPr>
          <a:xfrm>
            <a:off x="0" y="1916484"/>
            <a:ext cx="12192000" cy="3645072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42"/>
          <p:cNvSpPr txBox="1"/>
          <p:nvPr/>
        </p:nvSpPr>
        <p:spPr>
          <a:xfrm>
            <a:off x="11588959" y="86043"/>
            <a:ext cx="560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Slide">
  <p:cSld name="14_Title Slid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3"/>
          <p:cNvSpPr txBox="1"/>
          <p:nvPr/>
        </p:nvSpPr>
        <p:spPr>
          <a:xfrm>
            <a:off x="11588959" y="86043"/>
            <a:ext cx="560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3"/>
          <p:cNvSpPr/>
          <p:nvPr>
            <p:ph idx="2" type="pic"/>
          </p:nvPr>
        </p:nvSpPr>
        <p:spPr>
          <a:xfrm>
            <a:off x="6985289" y="2356762"/>
            <a:ext cx="1775746" cy="2922458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43"/>
          <p:cNvSpPr/>
          <p:nvPr>
            <p:ph idx="3" type="pic"/>
          </p:nvPr>
        </p:nvSpPr>
        <p:spPr>
          <a:xfrm>
            <a:off x="4779562" y="1832032"/>
            <a:ext cx="1440000" cy="144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8" name="Google Shape;88;p43"/>
          <p:cNvSpPr/>
          <p:nvPr>
            <p:ph idx="4" type="pic"/>
          </p:nvPr>
        </p:nvSpPr>
        <p:spPr>
          <a:xfrm>
            <a:off x="4840108" y="4145072"/>
            <a:ext cx="1440000" cy="144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9" name="Google Shape;89;p43"/>
          <p:cNvSpPr/>
          <p:nvPr>
            <p:ph idx="5" type="pic"/>
          </p:nvPr>
        </p:nvSpPr>
        <p:spPr>
          <a:xfrm>
            <a:off x="9518258" y="1832032"/>
            <a:ext cx="1440000" cy="144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0" name="Google Shape;90;p43"/>
          <p:cNvSpPr/>
          <p:nvPr>
            <p:ph idx="6" type="pic"/>
          </p:nvPr>
        </p:nvSpPr>
        <p:spPr>
          <a:xfrm>
            <a:off x="9578804" y="4334799"/>
            <a:ext cx="1440000" cy="1440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6"/>
          <p:cNvSpPr txBox="1"/>
          <p:nvPr/>
        </p:nvSpPr>
        <p:spPr>
          <a:xfrm>
            <a:off x="11588959" y="86043"/>
            <a:ext cx="560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Title Slide">
  <p:cSld name="15_Title Slid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4"/>
          <p:cNvSpPr txBox="1"/>
          <p:nvPr/>
        </p:nvSpPr>
        <p:spPr>
          <a:xfrm>
            <a:off x="11588959" y="86043"/>
            <a:ext cx="560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" name="Google Shape;93;p44"/>
          <p:cNvGrpSpPr/>
          <p:nvPr/>
        </p:nvGrpSpPr>
        <p:grpSpPr>
          <a:xfrm>
            <a:off x="289705" y="6451600"/>
            <a:ext cx="1246995" cy="197758"/>
            <a:chOff x="3708625" y="2614389"/>
            <a:chExt cx="5044431" cy="720269"/>
          </a:xfrm>
        </p:grpSpPr>
        <p:sp>
          <p:nvSpPr>
            <p:cNvPr id="94" name="Google Shape;94;p44"/>
            <p:cNvSpPr/>
            <p:nvPr/>
          </p:nvSpPr>
          <p:spPr>
            <a:xfrm rot="5400000">
              <a:off x="3685834" y="2637180"/>
              <a:ext cx="720269" cy="674687"/>
            </a:xfrm>
            <a:prstGeom prst="homePlate">
              <a:avLst>
                <a:gd fmla="val 4398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44"/>
            <p:cNvSpPr txBox="1"/>
            <p:nvPr/>
          </p:nvSpPr>
          <p:spPr>
            <a:xfrm>
              <a:off x="4294411" y="2614389"/>
              <a:ext cx="4458645" cy="642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600"/>
                <a:buFont typeface="Arial"/>
                <a:buNone/>
              </a:pPr>
              <a:r>
                <a:rPr b="0" i="0" lang="id-ID" sz="16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Experience</a:t>
              </a:r>
              <a:endParaRPr b="0" i="0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44"/>
          <p:cNvSpPr/>
          <p:nvPr>
            <p:ph idx="2" type="pic"/>
          </p:nvPr>
        </p:nvSpPr>
        <p:spPr>
          <a:xfrm>
            <a:off x="8531287" y="1832032"/>
            <a:ext cx="1440000" cy="144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7" name="Google Shape;97;p44"/>
          <p:cNvSpPr/>
          <p:nvPr>
            <p:ph idx="3" type="pic"/>
          </p:nvPr>
        </p:nvSpPr>
        <p:spPr>
          <a:xfrm>
            <a:off x="8591833" y="4000970"/>
            <a:ext cx="1440000" cy="1440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Slide">
  <p:cSld name="16_Title Slid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5"/>
          <p:cNvSpPr/>
          <p:nvPr/>
        </p:nvSpPr>
        <p:spPr>
          <a:xfrm>
            <a:off x="11399253" y="-485457"/>
            <a:ext cx="1143000" cy="114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5"/>
          <p:cNvSpPr txBox="1"/>
          <p:nvPr/>
        </p:nvSpPr>
        <p:spPr>
          <a:xfrm>
            <a:off x="11588959" y="86043"/>
            <a:ext cx="560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p45"/>
          <p:cNvGrpSpPr/>
          <p:nvPr/>
        </p:nvGrpSpPr>
        <p:grpSpPr>
          <a:xfrm>
            <a:off x="289705" y="6451600"/>
            <a:ext cx="1246995" cy="197758"/>
            <a:chOff x="3708625" y="2614389"/>
            <a:chExt cx="5044431" cy="720269"/>
          </a:xfrm>
        </p:grpSpPr>
        <p:sp>
          <p:nvSpPr>
            <p:cNvPr id="102" name="Google Shape;102;p45"/>
            <p:cNvSpPr/>
            <p:nvPr/>
          </p:nvSpPr>
          <p:spPr>
            <a:xfrm rot="5400000">
              <a:off x="3685834" y="2637180"/>
              <a:ext cx="720269" cy="674687"/>
            </a:xfrm>
            <a:prstGeom prst="homePlate">
              <a:avLst>
                <a:gd fmla="val 4398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45"/>
            <p:cNvSpPr txBox="1"/>
            <p:nvPr/>
          </p:nvSpPr>
          <p:spPr>
            <a:xfrm>
              <a:off x="4294411" y="2614389"/>
              <a:ext cx="4458645" cy="642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600"/>
                <a:buFont typeface="Arial"/>
                <a:buNone/>
              </a:pPr>
              <a:r>
                <a:rPr b="0" i="0" lang="id-ID" sz="16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Experience</a:t>
              </a:r>
              <a:endParaRPr b="0" i="0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45"/>
          <p:cNvSpPr/>
          <p:nvPr>
            <p:ph idx="2" type="pic"/>
          </p:nvPr>
        </p:nvSpPr>
        <p:spPr>
          <a:xfrm>
            <a:off x="1" y="1910074"/>
            <a:ext cx="4355432" cy="2575862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45"/>
          <p:cNvSpPr/>
          <p:nvPr>
            <p:ph idx="3" type="pic"/>
          </p:nvPr>
        </p:nvSpPr>
        <p:spPr>
          <a:xfrm>
            <a:off x="7836568" y="1910074"/>
            <a:ext cx="4355432" cy="257586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Title Slide">
  <p:cSld name="17_Title Slid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6"/>
          <p:cNvSpPr txBox="1"/>
          <p:nvPr/>
        </p:nvSpPr>
        <p:spPr>
          <a:xfrm>
            <a:off x="11588959" y="86043"/>
            <a:ext cx="560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6"/>
          <p:cNvSpPr/>
          <p:nvPr>
            <p:ph idx="2" type="pic"/>
          </p:nvPr>
        </p:nvSpPr>
        <p:spPr>
          <a:xfrm>
            <a:off x="0" y="0"/>
            <a:ext cx="12192000" cy="49149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46"/>
          <p:cNvSpPr txBox="1"/>
          <p:nvPr/>
        </p:nvSpPr>
        <p:spPr>
          <a:xfrm>
            <a:off x="10872764" y="5991543"/>
            <a:ext cx="5603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6"/>
          <p:cNvSpPr/>
          <p:nvPr>
            <p:ph idx="3" type="pic"/>
          </p:nvPr>
        </p:nvSpPr>
        <p:spPr>
          <a:xfrm>
            <a:off x="4138613" y="2731006"/>
            <a:ext cx="3951287" cy="2183894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46"/>
          <p:cNvSpPr/>
          <p:nvPr>
            <p:ph idx="4" type="pic"/>
          </p:nvPr>
        </p:nvSpPr>
        <p:spPr>
          <a:xfrm>
            <a:off x="1909763" y="4398169"/>
            <a:ext cx="2781020" cy="1738312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46"/>
          <p:cNvSpPr/>
          <p:nvPr>
            <p:ph idx="5" type="pic"/>
          </p:nvPr>
        </p:nvSpPr>
        <p:spPr>
          <a:xfrm>
            <a:off x="7948333" y="4867275"/>
            <a:ext cx="986117" cy="128916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Slide">
  <p:cSld name="18_Title Slid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47"/>
          <p:cNvSpPr/>
          <p:nvPr>
            <p:ph idx="3" type="pic"/>
          </p:nvPr>
        </p:nvSpPr>
        <p:spPr>
          <a:xfrm>
            <a:off x="7291234" y="2148454"/>
            <a:ext cx="2995766" cy="470954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Slide">
  <p:cSld name="20_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8"/>
          <p:cNvSpPr txBox="1"/>
          <p:nvPr/>
        </p:nvSpPr>
        <p:spPr>
          <a:xfrm>
            <a:off x="11588959" y="86043"/>
            <a:ext cx="560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48"/>
          <p:cNvGrpSpPr/>
          <p:nvPr/>
        </p:nvGrpSpPr>
        <p:grpSpPr>
          <a:xfrm>
            <a:off x="289705" y="6451600"/>
            <a:ext cx="1246995" cy="197758"/>
            <a:chOff x="3708625" y="2614389"/>
            <a:chExt cx="5044431" cy="720269"/>
          </a:xfrm>
        </p:grpSpPr>
        <p:sp>
          <p:nvSpPr>
            <p:cNvPr id="119" name="Google Shape;119;p48"/>
            <p:cNvSpPr/>
            <p:nvPr/>
          </p:nvSpPr>
          <p:spPr>
            <a:xfrm rot="5400000">
              <a:off x="3685834" y="2637180"/>
              <a:ext cx="720269" cy="674687"/>
            </a:xfrm>
            <a:prstGeom prst="homePlate">
              <a:avLst>
                <a:gd fmla="val 4398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48"/>
            <p:cNvSpPr txBox="1"/>
            <p:nvPr/>
          </p:nvSpPr>
          <p:spPr>
            <a:xfrm>
              <a:off x="4294411" y="2614389"/>
              <a:ext cx="4458645" cy="642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600"/>
                <a:buFont typeface="Arial"/>
                <a:buNone/>
              </a:pPr>
              <a:r>
                <a:rPr b="0" i="0" lang="id-ID" sz="16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Experience</a:t>
              </a:r>
              <a:endParaRPr b="0" i="0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" name="Google Shape;121;p48"/>
          <p:cNvGrpSpPr/>
          <p:nvPr/>
        </p:nvGrpSpPr>
        <p:grpSpPr>
          <a:xfrm>
            <a:off x="1042307" y="4074695"/>
            <a:ext cx="1847850" cy="1790893"/>
            <a:chOff x="476250" y="4267200"/>
            <a:chExt cx="1847850" cy="1790893"/>
          </a:xfrm>
        </p:grpSpPr>
        <p:sp>
          <p:nvSpPr>
            <p:cNvPr id="122" name="Google Shape;122;p48"/>
            <p:cNvSpPr/>
            <p:nvPr/>
          </p:nvSpPr>
          <p:spPr>
            <a:xfrm>
              <a:off x="556693" y="4367480"/>
              <a:ext cx="1666608" cy="16666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8"/>
            <p:cNvSpPr/>
            <p:nvPr/>
          </p:nvSpPr>
          <p:spPr>
            <a:xfrm>
              <a:off x="476250" y="4267200"/>
              <a:ext cx="1847850" cy="1790893"/>
            </a:xfrm>
            <a:prstGeom prst="pie">
              <a:avLst>
                <a:gd fmla="val 10839810" name="adj1"/>
                <a:gd fmla="val 21558403" name="adj2"/>
              </a:avLst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8"/>
            <p:cNvSpPr/>
            <p:nvPr/>
          </p:nvSpPr>
          <p:spPr>
            <a:xfrm>
              <a:off x="639429" y="4440691"/>
              <a:ext cx="1522961" cy="15229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48"/>
          <p:cNvSpPr/>
          <p:nvPr>
            <p:ph idx="2" type="pic"/>
          </p:nvPr>
        </p:nvSpPr>
        <p:spPr>
          <a:xfrm>
            <a:off x="1278231" y="4305336"/>
            <a:ext cx="1378814" cy="1378814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26" name="Google Shape;126;p48"/>
          <p:cNvGrpSpPr/>
          <p:nvPr/>
        </p:nvGrpSpPr>
        <p:grpSpPr>
          <a:xfrm>
            <a:off x="4721678" y="4074695"/>
            <a:ext cx="1847850" cy="1790893"/>
            <a:chOff x="476250" y="4267200"/>
            <a:chExt cx="1847850" cy="1790893"/>
          </a:xfrm>
        </p:grpSpPr>
        <p:sp>
          <p:nvSpPr>
            <p:cNvPr id="127" name="Google Shape;127;p48"/>
            <p:cNvSpPr/>
            <p:nvPr/>
          </p:nvSpPr>
          <p:spPr>
            <a:xfrm>
              <a:off x="556693" y="4367480"/>
              <a:ext cx="1666608" cy="1666608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8"/>
            <p:cNvSpPr/>
            <p:nvPr/>
          </p:nvSpPr>
          <p:spPr>
            <a:xfrm>
              <a:off x="476250" y="4267200"/>
              <a:ext cx="1847850" cy="1790893"/>
            </a:xfrm>
            <a:prstGeom prst="pie">
              <a:avLst>
                <a:gd fmla="val 10839810" name="adj1"/>
                <a:gd fmla="val 21558403" name="adj2"/>
              </a:avLst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8"/>
            <p:cNvSpPr/>
            <p:nvPr/>
          </p:nvSpPr>
          <p:spPr>
            <a:xfrm>
              <a:off x="639429" y="4440691"/>
              <a:ext cx="1522961" cy="15229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48"/>
          <p:cNvSpPr/>
          <p:nvPr>
            <p:ph idx="3" type="pic"/>
          </p:nvPr>
        </p:nvSpPr>
        <p:spPr>
          <a:xfrm>
            <a:off x="4957602" y="4305336"/>
            <a:ext cx="1378814" cy="1378814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Title Slide">
  <p:cSld name="21_Title Slid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9"/>
          <p:cNvSpPr txBox="1"/>
          <p:nvPr/>
        </p:nvSpPr>
        <p:spPr>
          <a:xfrm>
            <a:off x="11588959" y="86043"/>
            <a:ext cx="560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9"/>
          <p:cNvSpPr/>
          <p:nvPr>
            <p:ph idx="2" type="pic"/>
          </p:nvPr>
        </p:nvSpPr>
        <p:spPr>
          <a:xfrm>
            <a:off x="6111119" y="1815106"/>
            <a:ext cx="2436763" cy="2401964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49"/>
          <p:cNvSpPr/>
          <p:nvPr>
            <p:ph idx="3" type="pic"/>
          </p:nvPr>
        </p:nvSpPr>
        <p:spPr>
          <a:xfrm>
            <a:off x="3674356" y="1815106"/>
            <a:ext cx="2436763" cy="2401964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49"/>
          <p:cNvSpPr/>
          <p:nvPr>
            <p:ph idx="4" type="pic"/>
          </p:nvPr>
        </p:nvSpPr>
        <p:spPr>
          <a:xfrm>
            <a:off x="1262743" y="1815106"/>
            <a:ext cx="2411614" cy="2401964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49"/>
          <p:cNvSpPr/>
          <p:nvPr>
            <p:ph idx="5" type="pic"/>
          </p:nvPr>
        </p:nvSpPr>
        <p:spPr>
          <a:xfrm>
            <a:off x="8547881" y="1815106"/>
            <a:ext cx="2436763" cy="240196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Title Slide">
  <p:cSld name="22_Title Slid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50"/>
          <p:cNvGrpSpPr/>
          <p:nvPr/>
        </p:nvGrpSpPr>
        <p:grpSpPr>
          <a:xfrm>
            <a:off x="711596" y="1896180"/>
            <a:ext cx="2570146" cy="2780096"/>
            <a:chOff x="711596" y="1896180"/>
            <a:chExt cx="2570146" cy="2780096"/>
          </a:xfrm>
        </p:grpSpPr>
        <p:sp>
          <p:nvSpPr>
            <p:cNvPr id="139" name="Google Shape;139;p50"/>
            <p:cNvSpPr/>
            <p:nvPr/>
          </p:nvSpPr>
          <p:spPr>
            <a:xfrm rot="5400000">
              <a:off x="711596" y="2181723"/>
              <a:ext cx="2494553" cy="2494553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chemeClr val="accent1"/>
                </a:gs>
                <a:gs pos="100000">
                  <a:srgbClr val="0D638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50"/>
            <p:cNvSpPr/>
            <p:nvPr/>
          </p:nvSpPr>
          <p:spPr>
            <a:xfrm rot="-5400000">
              <a:off x="893606" y="1896180"/>
              <a:ext cx="2388136" cy="2388136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chemeClr val="accent1"/>
                </a:gs>
                <a:gs pos="100000">
                  <a:srgbClr val="0D638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50"/>
          <p:cNvSpPr txBox="1"/>
          <p:nvPr/>
        </p:nvSpPr>
        <p:spPr>
          <a:xfrm>
            <a:off x="11588959" y="86043"/>
            <a:ext cx="560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0"/>
          <p:cNvSpPr/>
          <p:nvPr>
            <p:ph idx="2" type="pic"/>
          </p:nvPr>
        </p:nvSpPr>
        <p:spPr>
          <a:xfrm>
            <a:off x="711596" y="2057515"/>
            <a:ext cx="2448000" cy="2447653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Title Slide">
  <p:cSld name="24_Title Slid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1"/>
          <p:cNvSpPr txBox="1"/>
          <p:nvPr/>
        </p:nvSpPr>
        <p:spPr>
          <a:xfrm>
            <a:off x="11588959" y="86043"/>
            <a:ext cx="560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51"/>
          <p:cNvGrpSpPr/>
          <p:nvPr/>
        </p:nvGrpSpPr>
        <p:grpSpPr>
          <a:xfrm>
            <a:off x="289705" y="6451600"/>
            <a:ext cx="1246995" cy="197758"/>
            <a:chOff x="3708625" y="2614389"/>
            <a:chExt cx="5044431" cy="720269"/>
          </a:xfrm>
        </p:grpSpPr>
        <p:sp>
          <p:nvSpPr>
            <p:cNvPr id="146" name="Google Shape;146;p51"/>
            <p:cNvSpPr/>
            <p:nvPr/>
          </p:nvSpPr>
          <p:spPr>
            <a:xfrm rot="5400000">
              <a:off x="3685834" y="2637180"/>
              <a:ext cx="720269" cy="674687"/>
            </a:xfrm>
            <a:prstGeom prst="homePlate">
              <a:avLst>
                <a:gd fmla="val 4398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51"/>
            <p:cNvSpPr txBox="1"/>
            <p:nvPr/>
          </p:nvSpPr>
          <p:spPr>
            <a:xfrm>
              <a:off x="4294411" y="2614389"/>
              <a:ext cx="4458645" cy="642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600"/>
                <a:buFont typeface="Arial"/>
                <a:buNone/>
              </a:pPr>
              <a:r>
                <a:rPr b="0" i="0" lang="id-ID" sz="16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Experience</a:t>
              </a:r>
              <a:endParaRPr b="0" i="0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51"/>
          <p:cNvSpPr/>
          <p:nvPr>
            <p:ph idx="2" type="pic"/>
          </p:nvPr>
        </p:nvSpPr>
        <p:spPr>
          <a:xfrm>
            <a:off x="5222196" y="2305050"/>
            <a:ext cx="1779854" cy="293082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Title Slide">
  <p:cSld name="25_Title Slid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2"/>
          <p:cNvSpPr/>
          <p:nvPr>
            <p:ph idx="2" type="pic"/>
          </p:nvPr>
        </p:nvSpPr>
        <p:spPr>
          <a:xfrm>
            <a:off x="-1" y="4432300"/>
            <a:ext cx="12192001" cy="24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52"/>
          <p:cNvSpPr txBox="1"/>
          <p:nvPr/>
        </p:nvSpPr>
        <p:spPr>
          <a:xfrm>
            <a:off x="11588959" y="86043"/>
            <a:ext cx="560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2"/>
          <p:cNvSpPr/>
          <p:nvPr>
            <p:ph idx="3" type="pic"/>
          </p:nvPr>
        </p:nvSpPr>
        <p:spPr>
          <a:xfrm>
            <a:off x="5067252" y="1489777"/>
            <a:ext cx="2057495" cy="294252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Title Slide">
  <p:cSld name="27_Title Slide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3"/>
          <p:cNvSpPr/>
          <p:nvPr>
            <p:ph idx="2" type="pic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53"/>
          <p:cNvSpPr/>
          <p:nvPr>
            <p:ph idx="3" type="pic"/>
          </p:nvPr>
        </p:nvSpPr>
        <p:spPr>
          <a:xfrm>
            <a:off x="3624324" y="2085975"/>
            <a:ext cx="3749854" cy="2359025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6" name="Google Shape;156;p53"/>
          <p:cNvGrpSpPr/>
          <p:nvPr/>
        </p:nvGrpSpPr>
        <p:grpSpPr>
          <a:xfrm>
            <a:off x="289705" y="6451600"/>
            <a:ext cx="1246995" cy="197758"/>
            <a:chOff x="3708625" y="2614389"/>
            <a:chExt cx="5044431" cy="720269"/>
          </a:xfrm>
        </p:grpSpPr>
        <p:sp>
          <p:nvSpPr>
            <p:cNvPr id="157" name="Google Shape;157;p53"/>
            <p:cNvSpPr/>
            <p:nvPr/>
          </p:nvSpPr>
          <p:spPr>
            <a:xfrm rot="5400000">
              <a:off x="3685834" y="2637180"/>
              <a:ext cx="720269" cy="674687"/>
            </a:xfrm>
            <a:prstGeom prst="homePlate">
              <a:avLst>
                <a:gd fmla="val 4398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3"/>
            <p:cNvSpPr txBox="1"/>
            <p:nvPr/>
          </p:nvSpPr>
          <p:spPr>
            <a:xfrm>
              <a:off x="4294411" y="2614389"/>
              <a:ext cx="4458645" cy="642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600"/>
                <a:buFont typeface="Arial"/>
                <a:buNone/>
              </a:pPr>
              <a:r>
                <a:rPr b="0" i="0" lang="id-ID" sz="16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Experience</a:t>
              </a:r>
              <a:endParaRPr b="0" i="0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Title Slide">
  <p:cSld name="23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7"/>
          <p:cNvSpPr/>
          <p:nvPr>
            <p:ph idx="2" type="pic"/>
          </p:nvPr>
        </p:nvSpPr>
        <p:spPr>
          <a:xfrm>
            <a:off x="6960924" y="-331282"/>
            <a:ext cx="5461506" cy="499722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Title Slide">
  <p:cSld name="26_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/>
          <p:nvPr/>
        </p:nvSpPr>
        <p:spPr>
          <a:xfrm>
            <a:off x="11588959" y="86043"/>
            <a:ext cx="560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8"/>
          <p:cNvSpPr/>
          <p:nvPr>
            <p:ph idx="2" type="pic"/>
          </p:nvPr>
        </p:nvSpPr>
        <p:spPr>
          <a:xfrm>
            <a:off x="6440074" y="1209675"/>
            <a:ext cx="7702145" cy="47910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9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29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2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2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29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0"/>
          <p:cNvSpPr/>
          <p:nvPr>
            <p:ph idx="2" type="pic"/>
          </p:nvPr>
        </p:nvSpPr>
        <p:spPr>
          <a:xfrm>
            <a:off x="0" y="0"/>
            <a:ext cx="5378116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30"/>
          <p:cNvSpPr txBox="1"/>
          <p:nvPr/>
        </p:nvSpPr>
        <p:spPr>
          <a:xfrm>
            <a:off x="11588959" y="86043"/>
            <a:ext cx="560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Slide">
  <p:cSld name="11_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/>
          <p:nvPr>
            <p:ph idx="2" type="pic"/>
          </p:nvPr>
        </p:nvSpPr>
        <p:spPr>
          <a:xfrm>
            <a:off x="0" y="1728593"/>
            <a:ext cx="12192000" cy="178809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31"/>
          <p:cNvSpPr txBox="1"/>
          <p:nvPr/>
        </p:nvSpPr>
        <p:spPr>
          <a:xfrm>
            <a:off x="11588959" y="86043"/>
            <a:ext cx="560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3"/>
          <p:cNvSpPr/>
          <p:nvPr>
            <p:ph idx="2" type="pic"/>
          </p:nvPr>
        </p:nvSpPr>
        <p:spPr>
          <a:xfrm>
            <a:off x="0" y="2873827"/>
            <a:ext cx="12192000" cy="2830286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33"/>
          <p:cNvSpPr txBox="1"/>
          <p:nvPr/>
        </p:nvSpPr>
        <p:spPr>
          <a:xfrm>
            <a:off x="11588959" y="86043"/>
            <a:ext cx="560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39.png"/><Relationship Id="rId5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Relationship Id="rId4" Type="http://schemas.openxmlformats.org/officeDocument/2006/relationships/image" Target="../media/image40.png"/><Relationship Id="rId5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jpg"/><Relationship Id="rId4" Type="http://schemas.openxmlformats.org/officeDocument/2006/relationships/image" Target="../media/image38.jpg"/><Relationship Id="rId5" Type="http://schemas.openxmlformats.org/officeDocument/2006/relationships/image" Target="../media/image44.jpg"/><Relationship Id="rId6" Type="http://schemas.openxmlformats.org/officeDocument/2006/relationships/image" Target="../media/image4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 txBox="1"/>
          <p:nvPr/>
        </p:nvSpPr>
        <p:spPr>
          <a:xfrm>
            <a:off x="1523153" y="5381349"/>
            <a:ext cx="81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>
                <a:solidFill>
                  <a:srgbClr val="AEABA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Pranjal Pathak, </a:t>
            </a:r>
            <a:r>
              <a:rPr b="0" i="0" lang="id-ID" sz="2000" u="none" cap="none" strike="noStrike">
                <a:solidFill>
                  <a:srgbClr val="AEABA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Akhilesh Patil, Nikhil Belavinakodige, Prasenjeet Gadhe</a:t>
            </a:r>
            <a:endParaRPr sz="2000">
              <a:solidFill>
                <a:srgbClr val="AEABA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5" name="Google Shape;165;p1"/>
          <p:cNvSpPr txBox="1"/>
          <p:nvPr/>
        </p:nvSpPr>
        <p:spPr>
          <a:xfrm>
            <a:off x="1523153" y="4851999"/>
            <a:ext cx="767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r>
              <a:rPr b="0" i="0" lang="id-ID" sz="1900" u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University of Colorado – Boulder</a:t>
            </a:r>
            <a:r>
              <a:rPr lang="id-ID" sz="1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Stat 5010 </a:t>
            </a:r>
            <a:r>
              <a:rPr b="0" i="0" lang="id-ID" sz="1900" u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Study</a:t>
            </a:r>
            <a:endParaRPr b="0" i="0" sz="1900" u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6" name="Google Shape;166;p1"/>
          <p:cNvSpPr/>
          <p:nvPr/>
        </p:nvSpPr>
        <p:spPr>
          <a:xfrm rot="5400000">
            <a:off x="733347" y="2040415"/>
            <a:ext cx="661200" cy="657900"/>
          </a:xfrm>
          <a:prstGeom prst="homePlate">
            <a:avLst>
              <a:gd fmla="val 439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575" y="2092802"/>
            <a:ext cx="534034" cy="39988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"/>
          <p:cNvSpPr txBox="1"/>
          <p:nvPr/>
        </p:nvSpPr>
        <p:spPr>
          <a:xfrm>
            <a:off x="1523161" y="1923703"/>
            <a:ext cx="9567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Time Series </a:t>
            </a:r>
            <a:r>
              <a:rPr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Analytics</a:t>
            </a:r>
            <a:endParaRPr i="1" sz="40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9" name="Google Shape;169;p1"/>
          <p:cNvCxnSpPr/>
          <p:nvPr/>
        </p:nvCxnSpPr>
        <p:spPr>
          <a:xfrm>
            <a:off x="1602498" y="2699920"/>
            <a:ext cx="5922000" cy="0"/>
          </a:xfrm>
          <a:prstGeom prst="straightConnector1">
            <a:avLst/>
          </a:prstGeom>
          <a:noFill/>
          <a:ln cap="flat" cmpd="sng" w="38100">
            <a:solidFill>
              <a:schemeClr val="lt2">
                <a:alpha val="48627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p1"/>
          <p:cNvSpPr txBox="1"/>
          <p:nvPr/>
        </p:nvSpPr>
        <p:spPr>
          <a:xfrm>
            <a:off x="5309349" y="2769050"/>
            <a:ext cx="221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100">
                <a:solidFill>
                  <a:srgbClr val="FFFF00"/>
                </a:solidFill>
                <a:latin typeface="Roboto Thin"/>
                <a:ea typeface="Roboto Thin"/>
                <a:cs typeface="Roboto Thin"/>
                <a:sym typeface="Roboto Thin"/>
              </a:rPr>
              <a:t>…an introduction</a:t>
            </a:r>
            <a:endParaRPr i="1" sz="2600">
              <a:solidFill>
                <a:srgbClr val="FFFF0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3c4eee3ccd_1_108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Time Series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Regression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343" name="Google Shape;343;g23c4eee3ccd_1_108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344" name="Google Shape;344;g23c4eee3ccd_1_108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g23c4eee3ccd_1_108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g23c4eee3ccd_1_108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g23c4eee3ccd_1_108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g23c4eee3ccd_1_108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g23c4eee3ccd_1_108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g23c4eee3ccd_1_108"/>
          <p:cNvSpPr txBox="1"/>
          <p:nvPr/>
        </p:nvSpPr>
        <p:spPr>
          <a:xfrm>
            <a:off x="455674" y="1212550"/>
            <a:ext cx="4706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lang="id-ID" sz="2400">
                <a:solidFill>
                  <a:srgbClr val="FFFF00"/>
                </a:solidFill>
                <a:highlight>
                  <a:schemeClr val="accent1"/>
                </a:highlight>
              </a:rPr>
              <a:t>Evaluating Regression Models - Breusch-Godfrey test</a:t>
            </a:r>
            <a:endParaRPr i="0" sz="3000">
              <a:solidFill>
                <a:srgbClr val="FFFF00"/>
              </a:solidFill>
              <a:highlight>
                <a:schemeClr val="accent1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51" name="Google Shape;351;g23c4eee3ccd_1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800125"/>
            <a:ext cx="5943150" cy="383147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23c4eee3ccd_1_108"/>
          <p:cNvSpPr txBox="1"/>
          <p:nvPr/>
        </p:nvSpPr>
        <p:spPr>
          <a:xfrm>
            <a:off x="585975" y="2338725"/>
            <a:ext cx="51207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-ID">
                <a:solidFill>
                  <a:schemeClr val="lt1"/>
                </a:solidFill>
              </a:rPr>
              <a:t>•Breusch-Godfrey test checks for autocorrelation in residuals of a regression model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-ID">
                <a:solidFill>
                  <a:schemeClr val="lt1"/>
                </a:solidFill>
              </a:rPr>
              <a:t>•Test was performed on residuals with order up to 10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-ID">
                <a:solidFill>
                  <a:schemeClr val="lt1"/>
                </a:solidFill>
              </a:rPr>
              <a:t>•Test results show significant serial correlation up to order 10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-ID">
                <a:solidFill>
                  <a:schemeClr val="lt1"/>
                </a:solidFill>
              </a:rPr>
              <a:t>•P-value of the test is 0.0001767, which is less than 0.05 significance level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-ID">
                <a:solidFill>
                  <a:schemeClr val="lt1"/>
                </a:solidFill>
              </a:rPr>
              <a:t>•Null hypothesis that there is no autocorrelation in residuals is rejected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-ID">
                <a:solidFill>
                  <a:schemeClr val="lt1"/>
                </a:solidFill>
              </a:rPr>
              <a:t>•This suggests that the regression model may not be adequately capturing all the relevant information in the data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-ID">
                <a:solidFill>
                  <a:schemeClr val="lt1"/>
                </a:solidFill>
              </a:rPr>
              <a:t>•Modification of the model may be necessary to account for the remaining autocorrelation for more accurate and efficient forecasts.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3c4eee3ccd_1_123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Time Series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Regression</a:t>
            </a:r>
            <a:endParaRPr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lang="id-ID" sz="2300">
                <a:solidFill>
                  <a:srgbClr val="FFFF00"/>
                </a:solidFill>
                <a:highlight>
                  <a:schemeClr val="accent1"/>
                </a:highlight>
                <a:latin typeface="Roboto Light"/>
                <a:ea typeface="Roboto Light"/>
                <a:cs typeface="Roboto Light"/>
                <a:sym typeface="Roboto Light"/>
              </a:rPr>
              <a:t>Trends and Seasonality as useful predictors</a:t>
            </a:r>
            <a:endParaRPr sz="2100">
              <a:solidFill>
                <a:srgbClr val="FFFF00"/>
              </a:solidFill>
              <a:highlight>
                <a:schemeClr val="accent1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359" name="Google Shape;359;g23c4eee3ccd_1_123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360" name="Google Shape;360;g23c4eee3ccd_1_123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g23c4eee3ccd_1_123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g23c4eee3ccd_1_123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g23c4eee3ccd_1_123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g23c4eee3ccd_1_123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g23c4eee3ccd_1_123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g23c4eee3ccd_1_123"/>
          <p:cNvSpPr txBox="1"/>
          <p:nvPr/>
        </p:nvSpPr>
        <p:spPr>
          <a:xfrm>
            <a:off x="780450" y="3848900"/>
            <a:ext cx="4822500" cy="28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-ID" sz="2100">
                <a:solidFill>
                  <a:schemeClr val="lt1"/>
                </a:solidFill>
              </a:rPr>
              <a:t>•Trend refers to the long-term movement of a time series variable over time.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-ID" sz="2100">
                <a:solidFill>
                  <a:schemeClr val="lt1"/>
                </a:solidFill>
              </a:rPr>
              <a:t>•To model a trend, we can use the tslm() function in R with the trend predictor.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67" name="Google Shape;367;g23c4eee3ccd_1_123"/>
          <p:cNvSpPr txBox="1"/>
          <p:nvPr/>
        </p:nvSpPr>
        <p:spPr>
          <a:xfrm>
            <a:off x="6393875" y="3972200"/>
            <a:ext cx="5393100" cy="3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-ID" sz="2100">
                <a:solidFill>
                  <a:schemeClr val="lt1"/>
                </a:solidFill>
              </a:rPr>
              <a:t>•Seasonality refers to the periodic fluctuation of a time series variable over time.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-ID" sz="2100">
                <a:solidFill>
                  <a:schemeClr val="lt1"/>
                </a:solidFill>
              </a:rPr>
              <a:t>•A seasonal dummy variable takes a value of 1 or 0 depending on whether the observation belongs to a particular season or not.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368" name="Google Shape;368;g23c4eee3ccd_1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500" y="1228413"/>
            <a:ext cx="6111851" cy="256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23c4eee3ccd_1_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625" y="1204000"/>
            <a:ext cx="3480151" cy="24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3c4eee3ccd_1_139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Time Series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Regression - </a:t>
            </a:r>
            <a:endParaRPr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lang="id-ID" sz="2500">
                <a:solidFill>
                  <a:srgbClr val="FFFF00"/>
                </a:solidFill>
                <a:highlight>
                  <a:schemeClr val="accent1"/>
                </a:highlight>
                <a:latin typeface="Roboto Light"/>
                <a:ea typeface="Roboto Light"/>
                <a:cs typeface="Roboto Light"/>
                <a:sym typeface="Roboto Light"/>
              </a:rPr>
              <a:t>Selecting Predictors</a:t>
            </a:r>
            <a:endParaRPr i="0" sz="2500">
              <a:solidFill>
                <a:srgbClr val="FFFF00"/>
              </a:solidFill>
              <a:highlight>
                <a:schemeClr val="accent1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376" name="Google Shape;376;g23c4eee3ccd_1_139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377" name="Google Shape;377;g23c4eee3ccd_1_139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g23c4eee3ccd_1_139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g23c4eee3ccd_1_139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g23c4eee3ccd_1_139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g23c4eee3ccd_1_139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g23c4eee3ccd_1_139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3" name="Google Shape;383;g23c4eee3ccd_1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650" y="3078925"/>
            <a:ext cx="7962726" cy="33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3c4eee3ccd_1_139"/>
          <p:cNvSpPr txBox="1"/>
          <p:nvPr/>
        </p:nvSpPr>
        <p:spPr>
          <a:xfrm>
            <a:off x="715625" y="1236775"/>
            <a:ext cx="107601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-ID" sz="1700">
                <a:solidFill>
                  <a:schemeClr val="lt1"/>
                </a:solidFill>
              </a:rPr>
              <a:t>•Lower AIC and BIC values indicate better model fit, and higher adjusted R-squared indicates better fit.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-ID" sz="1700">
                <a:solidFill>
                  <a:schemeClr val="lt1"/>
                </a:solidFill>
              </a:rPr>
              <a:t>•Including interactions between predictors did not improve the model's performance significantly.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-ID" sz="1700">
                <a:solidFill>
                  <a:schemeClr val="lt1"/>
                </a:solidFill>
              </a:rPr>
              <a:t>•The best-performing model includes only the four main effects: temperature, fuel price, CPI, and unemployment.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c4eee3ccd_1_153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Time Series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Regression - </a:t>
            </a:r>
            <a:r>
              <a:rPr lang="id-ID" sz="2500">
                <a:solidFill>
                  <a:srgbClr val="FFFF00"/>
                </a:solidFill>
                <a:highlight>
                  <a:schemeClr val="accent1"/>
                </a:highlight>
              </a:rPr>
              <a:t>Forecasting with Regression</a:t>
            </a:r>
            <a:endParaRPr i="0" sz="1200">
              <a:solidFill>
                <a:srgbClr val="FFFF00"/>
              </a:solidFill>
              <a:highlight>
                <a:schemeClr val="accent1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391" name="Google Shape;391;g23c4eee3ccd_1_153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392" name="Google Shape;392;g23c4eee3ccd_1_153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g23c4eee3ccd_1_153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g23c4eee3ccd_1_153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g23c4eee3ccd_1_153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g23c4eee3ccd_1_153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g23c4eee3ccd_1_153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8" name="Google Shape;398;g23c4eee3ccd_1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75" y="3249625"/>
            <a:ext cx="11480742" cy="33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3c4eee3ccd_1_153"/>
          <p:cNvSpPr txBox="1"/>
          <p:nvPr/>
        </p:nvSpPr>
        <p:spPr>
          <a:xfrm>
            <a:off x="521150" y="1288625"/>
            <a:ext cx="105786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-ID" sz="1500">
                <a:solidFill>
                  <a:schemeClr val="lt1"/>
                </a:solidFill>
              </a:rPr>
              <a:t>•The coefficients table shows the estimated intercept, trend, and seasonal coefficients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-ID" sz="1500">
                <a:solidFill>
                  <a:schemeClr val="lt1"/>
                </a:solidFill>
              </a:rPr>
              <a:t>•Each seasonal dummy variable represents a month of the year (season1 is the reference level)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-ID" sz="1500">
                <a:solidFill>
                  <a:schemeClr val="lt1"/>
                </a:solidFill>
              </a:rPr>
              <a:t>•All coefficients have a p-value &lt; 0.05, indicating that they are statistically significant and have an effect on the outcome variable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-ID" sz="1500">
                <a:solidFill>
                  <a:schemeClr val="lt1"/>
                </a:solidFill>
              </a:rPr>
              <a:t>•The model can be used to predict future values of the time series based on the trend and seasonal patterns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3b7c4a63a2_0_24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Time Series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EDA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406" name="Google Shape;406;g23b7c4a63a2_0_24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407" name="Google Shape;407;g23b7c4a63a2_0_24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g23b7c4a63a2_0_24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g23b7c4a63a2_0_24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g23b7c4a63a2_0_24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g23b7c4a63a2_0_24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g23b7c4a63a2_0_24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g23b7c4a63a2_0_24"/>
          <p:cNvSpPr txBox="1"/>
          <p:nvPr/>
        </p:nvSpPr>
        <p:spPr>
          <a:xfrm>
            <a:off x="501325" y="1342450"/>
            <a:ext cx="1094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>
                <a:solidFill>
                  <a:schemeClr val="lt1"/>
                </a:solidFill>
              </a:rPr>
              <a:t>We started with the basic Regression modelling just to check what is the performance of a Linear Regression Model on this dataset, and if the various assumptions hold. 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14" name="Google Shape;414;g23b7c4a63a2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125" y="1958050"/>
            <a:ext cx="5107098" cy="278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23b7c4a63a2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1225" y="1921813"/>
            <a:ext cx="3071702" cy="265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23b7c4a63a2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675" y="2159675"/>
            <a:ext cx="2097626" cy="19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1ef2036993_1_130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Time Series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EDA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423" name="Google Shape;423;g21ef2036993_1_130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424" name="Google Shape;424;g21ef2036993_1_130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g21ef2036993_1_130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g21ef2036993_1_130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g21ef2036993_1_130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g21ef2036993_1_130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g21ef2036993_1_130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0" name="Google Shape;430;g21ef2036993_1_130"/>
          <p:cNvSpPr txBox="1"/>
          <p:nvPr/>
        </p:nvSpPr>
        <p:spPr>
          <a:xfrm>
            <a:off x="501325" y="1342450"/>
            <a:ext cx="1692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chemeClr val="lt1"/>
                </a:solidFill>
              </a:rPr>
              <a:t>For the further study, we </a:t>
            </a:r>
            <a:r>
              <a:rPr lang="id-ID" sz="1800">
                <a:solidFill>
                  <a:schemeClr val="lt1"/>
                </a:solidFill>
              </a:rPr>
              <a:t>focussed</a:t>
            </a:r>
            <a:r>
              <a:rPr lang="id-ID" sz="1800">
                <a:solidFill>
                  <a:schemeClr val="lt1"/>
                </a:solidFill>
              </a:rPr>
              <a:t> only on the 5 </a:t>
            </a:r>
            <a:r>
              <a:rPr lang="id-ID" sz="1800">
                <a:solidFill>
                  <a:schemeClr val="lt1"/>
                </a:solidFill>
              </a:rPr>
              <a:t>locations</a:t>
            </a:r>
            <a:r>
              <a:rPr lang="id-ID" sz="1800">
                <a:solidFill>
                  <a:schemeClr val="lt1"/>
                </a:solidFill>
              </a:rPr>
              <a:t> of Walmart, that had the most weekly sales.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31" name="Google Shape;431;g21ef2036993_1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900" y="1405625"/>
            <a:ext cx="9174601" cy="482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3b7c4a63a2_0_12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Time Series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Decomposition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438" name="Google Shape;438;g23b7c4a63a2_0_12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439" name="Google Shape;439;g23b7c4a63a2_0_12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g23b7c4a63a2_0_12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g23b7c4a63a2_0_12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g23b7c4a63a2_0_12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g23b7c4a63a2_0_12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g23b7c4a63a2_0_12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g23b7c4a63a2_0_12"/>
          <p:cNvSpPr txBox="1"/>
          <p:nvPr/>
        </p:nvSpPr>
        <p:spPr>
          <a:xfrm>
            <a:off x="501325" y="1202225"/>
            <a:ext cx="111120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500">
                <a:solidFill>
                  <a:schemeClr val="lt1"/>
                </a:solidFill>
              </a:rPr>
              <a:t>There are primarily ** three ** types of time-series patterns: 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FFFF00"/>
                </a:solidFill>
              </a:rPr>
              <a:t>Trend:</a:t>
            </a:r>
            <a:r>
              <a:rPr lang="id-ID" sz="1500">
                <a:solidFill>
                  <a:srgbClr val="FFFF00"/>
                </a:solidFill>
              </a:rPr>
              <a:t> </a:t>
            </a:r>
            <a:r>
              <a:rPr lang="id-ID" sz="1500">
                <a:solidFill>
                  <a:schemeClr val="lt1"/>
                </a:solidFill>
              </a:rPr>
              <a:t>A trend is a long-term pattern that shows the general direction in which the data is moving over time. A trend can be linear or nonlinear, and it can change over time.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FFFF00"/>
                </a:solidFill>
              </a:rPr>
              <a:t>Seasonality:</a:t>
            </a:r>
            <a:r>
              <a:rPr b="1" lang="id-ID" sz="1600">
                <a:solidFill>
                  <a:schemeClr val="lt1"/>
                </a:solidFill>
              </a:rPr>
              <a:t> </a:t>
            </a:r>
            <a:r>
              <a:rPr lang="id-ID" sz="1500">
                <a:solidFill>
                  <a:schemeClr val="lt1"/>
                </a:solidFill>
              </a:rPr>
              <a:t>Seasonality refers to a pattern that repeats itself at regular intervals over time, typically within a year or less. 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FFFF00"/>
                </a:solidFill>
              </a:rPr>
              <a:t>Cycles:</a:t>
            </a:r>
            <a:r>
              <a:rPr b="1" lang="id-ID" sz="1500">
                <a:solidFill>
                  <a:srgbClr val="FFFF00"/>
                </a:solidFill>
              </a:rPr>
              <a:t> </a:t>
            </a:r>
            <a:r>
              <a:rPr lang="id-ID" sz="1500">
                <a:solidFill>
                  <a:schemeClr val="lt1"/>
                </a:solidFill>
              </a:rPr>
              <a:t>Cycles refer to a pattern that repeats itself over a period of time that is longer than a year, such as every 5 or 10 years.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500">
                <a:solidFill>
                  <a:schemeClr val="lt1"/>
                </a:solidFill>
              </a:rPr>
              <a:t>When we decompose a time series into components, we usually combine the trend and cycle into a single trend-cycle component (sometimes called the trend for simplicity). Thus time series comprises of  three components: a</a:t>
            </a:r>
            <a:r>
              <a:rPr b="1" lang="id-ID" sz="1500">
                <a:solidFill>
                  <a:schemeClr val="lt1"/>
                </a:solidFill>
              </a:rPr>
              <a:t> trend-cycle</a:t>
            </a:r>
            <a:r>
              <a:rPr lang="id-ID" sz="1500">
                <a:solidFill>
                  <a:schemeClr val="lt1"/>
                </a:solidFill>
              </a:rPr>
              <a:t> component, a </a:t>
            </a:r>
            <a:r>
              <a:rPr b="1" lang="id-ID" sz="1500">
                <a:solidFill>
                  <a:schemeClr val="lt1"/>
                </a:solidFill>
              </a:rPr>
              <a:t>seasonal</a:t>
            </a:r>
            <a:r>
              <a:rPr lang="id-ID" sz="1500">
                <a:solidFill>
                  <a:schemeClr val="lt1"/>
                </a:solidFill>
              </a:rPr>
              <a:t> component, and a </a:t>
            </a:r>
            <a:r>
              <a:rPr b="1" lang="id-ID" sz="1500">
                <a:solidFill>
                  <a:schemeClr val="lt1"/>
                </a:solidFill>
              </a:rPr>
              <a:t>remainder</a:t>
            </a:r>
            <a:r>
              <a:rPr lang="id-ID" sz="1500">
                <a:solidFill>
                  <a:schemeClr val="lt1"/>
                </a:solidFill>
              </a:rPr>
              <a:t> component (containing anything else in the time series).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446" name="Google Shape;446;g23b7c4a63a2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50" y="4269796"/>
            <a:ext cx="11037702" cy="236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3b7c4a63a2_0_132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Decomposition</a:t>
            </a: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 But Why?</a:t>
            </a:r>
            <a:endParaRPr b="1" i="0" sz="35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g23b7c4a63a2_0_132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454" name="Google Shape;454;g23b7c4a63a2_0_132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g23b7c4a63a2_0_132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g23b7c4a63a2_0_132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g23b7c4a63a2_0_132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g23b7c4a63a2_0_132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g23b7c4a63a2_0_132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60" name="Google Shape;460;g23b7c4a63a2_0_132"/>
          <p:cNvCxnSpPr/>
          <p:nvPr/>
        </p:nvCxnSpPr>
        <p:spPr>
          <a:xfrm>
            <a:off x="838300" y="5257425"/>
            <a:ext cx="2948400" cy="78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g23b7c4a63a2_0_132"/>
          <p:cNvCxnSpPr/>
          <p:nvPr/>
        </p:nvCxnSpPr>
        <p:spPr>
          <a:xfrm rot="10800000">
            <a:off x="840750" y="2487850"/>
            <a:ext cx="33600" cy="27936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g23b7c4a63a2_0_132"/>
          <p:cNvSpPr/>
          <p:nvPr/>
        </p:nvSpPr>
        <p:spPr>
          <a:xfrm>
            <a:off x="922450" y="2788425"/>
            <a:ext cx="2274961" cy="2108342"/>
          </a:xfrm>
          <a:custGeom>
            <a:rect b="b" l="l" r="r" t="t"/>
            <a:pathLst>
              <a:path extrusionOk="0" h="64927" w="128893">
                <a:moveTo>
                  <a:pt x="0" y="27895"/>
                </a:moveTo>
                <a:cubicBezTo>
                  <a:pt x="14764" y="35274"/>
                  <a:pt x="30081" y="42039"/>
                  <a:pt x="43285" y="51942"/>
                </a:cubicBezTo>
                <a:cubicBezTo>
                  <a:pt x="47834" y="55354"/>
                  <a:pt x="48661" y="64927"/>
                  <a:pt x="54347" y="64927"/>
                </a:cubicBezTo>
                <a:cubicBezTo>
                  <a:pt x="55322" y="64927"/>
                  <a:pt x="54392" y="62914"/>
                  <a:pt x="54828" y="62042"/>
                </a:cubicBezTo>
                <a:cubicBezTo>
                  <a:pt x="55645" y="60407"/>
                  <a:pt x="57614" y="59656"/>
                  <a:pt x="59156" y="58675"/>
                </a:cubicBezTo>
                <a:cubicBezTo>
                  <a:pt x="67650" y="53270"/>
                  <a:pt x="69378" y="40669"/>
                  <a:pt x="77432" y="34628"/>
                </a:cubicBezTo>
                <a:cubicBezTo>
                  <a:pt x="79772" y="32873"/>
                  <a:pt x="83655" y="37694"/>
                  <a:pt x="86089" y="36071"/>
                </a:cubicBezTo>
                <a:cubicBezTo>
                  <a:pt x="90547" y="33099"/>
                  <a:pt x="94136" y="22999"/>
                  <a:pt x="98594" y="25971"/>
                </a:cubicBezTo>
                <a:cubicBezTo>
                  <a:pt x="101086" y="27632"/>
                  <a:pt x="104346" y="27649"/>
                  <a:pt x="107251" y="28375"/>
                </a:cubicBezTo>
                <a:cubicBezTo>
                  <a:pt x="108247" y="28624"/>
                  <a:pt x="108321" y="31350"/>
                  <a:pt x="109175" y="30780"/>
                </a:cubicBezTo>
                <a:cubicBezTo>
                  <a:pt x="119311" y="24018"/>
                  <a:pt x="123444" y="10898"/>
                  <a:pt x="128893" y="0"/>
                </a:cubicBezTo>
              </a:path>
            </a:pathLst>
          </a:cu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63" name="Google Shape;463;g23b7c4a63a2_0_132"/>
          <p:cNvCxnSpPr/>
          <p:nvPr/>
        </p:nvCxnSpPr>
        <p:spPr>
          <a:xfrm>
            <a:off x="5902150" y="2398575"/>
            <a:ext cx="5396400" cy="60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g23b7c4a63a2_0_132"/>
          <p:cNvCxnSpPr/>
          <p:nvPr/>
        </p:nvCxnSpPr>
        <p:spPr>
          <a:xfrm flipH="1" rot="10800000">
            <a:off x="5908725" y="1587975"/>
            <a:ext cx="3000" cy="8106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g23b7c4a63a2_0_132"/>
          <p:cNvSpPr txBox="1"/>
          <p:nvPr/>
        </p:nvSpPr>
        <p:spPr>
          <a:xfrm>
            <a:off x="5911820" y="2252500"/>
            <a:ext cx="53964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Trend Component</a:t>
            </a:r>
            <a:endParaRPr i="0" sz="18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66" name="Google Shape;466;g23b7c4a63a2_0_132"/>
          <p:cNvCxnSpPr/>
          <p:nvPr/>
        </p:nvCxnSpPr>
        <p:spPr>
          <a:xfrm>
            <a:off x="5902150" y="4365025"/>
            <a:ext cx="5396400" cy="60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g23b7c4a63a2_0_132"/>
          <p:cNvCxnSpPr/>
          <p:nvPr/>
        </p:nvCxnSpPr>
        <p:spPr>
          <a:xfrm flipH="1" rot="10800000">
            <a:off x="5908725" y="3554425"/>
            <a:ext cx="3000" cy="8106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g23b7c4a63a2_0_132"/>
          <p:cNvSpPr txBox="1"/>
          <p:nvPr/>
        </p:nvSpPr>
        <p:spPr>
          <a:xfrm>
            <a:off x="5902075" y="4218950"/>
            <a:ext cx="53964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Seasonal </a:t>
            </a:r>
            <a:r>
              <a:rPr b="1" lang="id-ID"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Component</a:t>
            </a:r>
            <a:endParaRPr i="0" sz="18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69" name="Google Shape;469;g23b7c4a63a2_0_132"/>
          <p:cNvCxnSpPr/>
          <p:nvPr/>
        </p:nvCxnSpPr>
        <p:spPr>
          <a:xfrm>
            <a:off x="5911725" y="6168125"/>
            <a:ext cx="5396400" cy="60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g23b7c4a63a2_0_132"/>
          <p:cNvCxnSpPr/>
          <p:nvPr/>
        </p:nvCxnSpPr>
        <p:spPr>
          <a:xfrm flipH="1" rot="10800000">
            <a:off x="5918300" y="5357525"/>
            <a:ext cx="3000" cy="8106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g23b7c4a63a2_0_132"/>
          <p:cNvSpPr txBox="1"/>
          <p:nvPr/>
        </p:nvSpPr>
        <p:spPr>
          <a:xfrm>
            <a:off x="5911700" y="6022050"/>
            <a:ext cx="53964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Remainder Component</a:t>
            </a:r>
            <a:endParaRPr i="0" sz="18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g23b7c4a63a2_0_132"/>
          <p:cNvSpPr/>
          <p:nvPr/>
        </p:nvSpPr>
        <p:spPr>
          <a:xfrm>
            <a:off x="6175850" y="1254250"/>
            <a:ext cx="4047150" cy="879675"/>
          </a:xfrm>
          <a:custGeom>
            <a:rect b="b" l="l" r="r" t="t"/>
            <a:pathLst>
              <a:path extrusionOk="0" h="35187" w="161886">
                <a:moveTo>
                  <a:pt x="0" y="27897"/>
                </a:moveTo>
                <a:cubicBezTo>
                  <a:pt x="10942" y="27897"/>
                  <a:pt x="21330" y="32860"/>
                  <a:pt x="32123" y="34660"/>
                </a:cubicBezTo>
                <a:cubicBezTo>
                  <a:pt x="39925" y="35961"/>
                  <a:pt x="48037" y="34521"/>
                  <a:pt x="55793" y="32969"/>
                </a:cubicBezTo>
                <a:cubicBezTo>
                  <a:pt x="59859" y="32155"/>
                  <a:pt x="64601" y="33155"/>
                  <a:pt x="68051" y="30856"/>
                </a:cubicBezTo>
                <a:cubicBezTo>
                  <a:pt x="81934" y="21605"/>
                  <a:pt x="99879" y="20605"/>
                  <a:pt x="116237" y="17330"/>
                </a:cubicBezTo>
                <a:cubicBezTo>
                  <a:pt x="132196" y="14135"/>
                  <a:pt x="145610" y="0"/>
                  <a:pt x="161886" y="0"/>
                </a:cubicBezTo>
              </a:path>
            </a:pathLst>
          </a:cu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3" name="Google Shape;473;g23b7c4a63a2_0_132"/>
          <p:cNvSpPr/>
          <p:nvPr/>
        </p:nvSpPr>
        <p:spPr>
          <a:xfrm>
            <a:off x="6144150" y="3320725"/>
            <a:ext cx="4765689" cy="688450"/>
          </a:xfrm>
          <a:custGeom>
            <a:rect b="b" l="l" r="r" t="t"/>
            <a:pathLst>
              <a:path extrusionOk="0" h="27538" w="172031">
                <a:moveTo>
                  <a:pt x="0" y="13736"/>
                </a:moveTo>
                <a:cubicBezTo>
                  <a:pt x="4248" y="13736"/>
                  <a:pt x="8881" y="13104"/>
                  <a:pt x="12680" y="15004"/>
                </a:cubicBezTo>
                <a:cubicBezTo>
                  <a:pt x="19640" y="18484"/>
                  <a:pt x="24998" y="29151"/>
                  <a:pt x="32546" y="27262"/>
                </a:cubicBezTo>
                <a:cubicBezTo>
                  <a:pt x="42935" y="24662"/>
                  <a:pt x="39487" y="2810"/>
                  <a:pt x="49876" y="210"/>
                </a:cubicBezTo>
                <a:cubicBezTo>
                  <a:pt x="56281" y="-1393"/>
                  <a:pt x="59600" y="9227"/>
                  <a:pt x="65092" y="12891"/>
                </a:cubicBezTo>
                <a:cubicBezTo>
                  <a:pt x="72007" y="17505"/>
                  <a:pt x="81965" y="10878"/>
                  <a:pt x="90031" y="12891"/>
                </a:cubicBezTo>
                <a:cubicBezTo>
                  <a:pt x="97510" y="14757"/>
                  <a:pt x="102419" y="22855"/>
                  <a:pt x="109897" y="24726"/>
                </a:cubicBezTo>
                <a:cubicBezTo>
                  <a:pt x="120149" y="27291"/>
                  <a:pt x="122003" y="-3253"/>
                  <a:pt x="131453" y="1478"/>
                </a:cubicBezTo>
                <a:cubicBezTo>
                  <a:pt x="133877" y="2691"/>
                  <a:pt x="132741" y="7657"/>
                  <a:pt x="135257" y="8664"/>
                </a:cubicBezTo>
                <a:cubicBezTo>
                  <a:pt x="146805" y="13286"/>
                  <a:pt x="159592" y="15004"/>
                  <a:pt x="172031" y="15004"/>
                </a:cubicBezTo>
              </a:path>
            </a:pathLst>
          </a:cu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4" name="Google Shape;474;g23b7c4a63a2_0_132"/>
          <p:cNvSpPr/>
          <p:nvPr/>
        </p:nvSpPr>
        <p:spPr>
          <a:xfrm>
            <a:off x="6196975" y="5528718"/>
            <a:ext cx="5230675" cy="316975"/>
          </a:xfrm>
          <a:custGeom>
            <a:rect b="b" l="l" r="r" t="t"/>
            <a:pathLst>
              <a:path extrusionOk="0" h="12679" w="209227">
                <a:moveTo>
                  <a:pt x="0" y="7059"/>
                </a:moveTo>
                <a:cubicBezTo>
                  <a:pt x="7326" y="7059"/>
                  <a:pt x="14753" y="8264"/>
                  <a:pt x="21979" y="7059"/>
                </a:cubicBezTo>
                <a:cubicBezTo>
                  <a:pt x="25282" y="6508"/>
                  <a:pt x="28417" y="3866"/>
                  <a:pt x="31701" y="4523"/>
                </a:cubicBezTo>
                <a:cubicBezTo>
                  <a:pt x="33885" y="4960"/>
                  <a:pt x="33512" y="9022"/>
                  <a:pt x="35505" y="10018"/>
                </a:cubicBezTo>
                <a:cubicBezTo>
                  <a:pt x="37522" y="11026"/>
                  <a:pt x="40036" y="10337"/>
                  <a:pt x="42268" y="10018"/>
                </a:cubicBezTo>
                <a:cubicBezTo>
                  <a:pt x="47749" y="9235"/>
                  <a:pt x="52794" y="5791"/>
                  <a:pt x="58330" y="5791"/>
                </a:cubicBezTo>
                <a:cubicBezTo>
                  <a:pt x="61152" y="5791"/>
                  <a:pt x="64789" y="4219"/>
                  <a:pt x="66784" y="6214"/>
                </a:cubicBezTo>
                <a:cubicBezTo>
                  <a:pt x="69382" y="8812"/>
                  <a:pt x="72597" y="13292"/>
                  <a:pt x="76083" y="12131"/>
                </a:cubicBezTo>
                <a:cubicBezTo>
                  <a:pt x="85744" y="8913"/>
                  <a:pt x="95487" y="4523"/>
                  <a:pt x="105670" y="4523"/>
                </a:cubicBezTo>
                <a:cubicBezTo>
                  <a:pt x="111722" y="4523"/>
                  <a:pt x="117453" y="9320"/>
                  <a:pt x="123423" y="8327"/>
                </a:cubicBezTo>
                <a:cubicBezTo>
                  <a:pt x="132569" y="6806"/>
                  <a:pt x="140961" y="-1523"/>
                  <a:pt x="150052" y="296"/>
                </a:cubicBezTo>
                <a:cubicBezTo>
                  <a:pt x="155470" y="1380"/>
                  <a:pt x="160273" y="4706"/>
                  <a:pt x="165691" y="5791"/>
                </a:cubicBezTo>
                <a:cubicBezTo>
                  <a:pt x="169983" y="6650"/>
                  <a:pt x="175014" y="2741"/>
                  <a:pt x="178794" y="4946"/>
                </a:cubicBezTo>
                <a:cubicBezTo>
                  <a:pt x="182642" y="7191"/>
                  <a:pt x="185415" y="11679"/>
                  <a:pt x="189784" y="12554"/>
                </a:cubicBezTo>
                <a:cubicBezTo>
                  <a:pt x="192275" y="13053"/>
                  <a:pt x="193691" y="9057"/>
                  <a:pt x="196124" y="8327"/>
                </a:cubicBezTo>
                <a:cubicBezTo>
                  <a:pt x="200327" y="7066"/>
                  <a:pt x="204839" y="7059"/>
                  <a:pt x="209227" y="7059"/>
                </a:cubicBezTo>
              </a:path>
            </a:pathLst>
          </a:custGeom>
          <a:noFill/>
          <a:ln cap="flat" cmpd="sng" w="762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5" name="Google Shape;475;g23b7c4a63a2_0_132"/>
          <p:cNvSpPr txBox="1"/>
          <p:nvPr/>
        </p:nvSpPr>
        <p:spPr>
          <a:xfrm>
            <a:off x="8397750" y="2787925"/>
            <a:ext cx="4911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i="0" sz="18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g23b7c4a63a2_0_132"/>
          <p:cNvSpPr txBox="1"/>
          <p:nvPr/>
        </p:nvSpPr>
        <p:spPr>
          <a:xfrm>
            <a:off x="8397750" y="4878950"/>
            <a:ext cx="4911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i="0" sz="18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g23b7c4a63a2_0_132"/>
          <p:cNvSpPr txBox="1"/>
          <p:nvPr/>
        </p:nvSpPr>
        <p:spPr>
          <a:xfrm>
            <a:off x="4176313" y="3219300"/>
            <a:ext cx="10020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endParaRPr i="0" sz="24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1ef2036993_1_174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Decomposition</a:t>
            </a: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 But Why?</a:t>
            </a:r>
            <a:endParaRPr b="1" i="0" sz="35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4" name="Google Shape;484;g21ef2036993_1_174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485" name="Google Shape;485;g21ef2036993_1_174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g21ef2036993_1_174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g21ef2036993_1_174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g21ef2036993_1_174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g21ef2036993_1_174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g21ef2036993_1_174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1" name="Google Shape;491;g21ef2036993_1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25" y="1352850"/>
            <a:ext cx="4818577" cy="21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21ef2036993_1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775" y="1357200"/>
            <a:ext cx="4818574" cy="2180174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21ef2036993_1_174"/>
          <p:cNvSpPr/>
          <p:nvPr/>
        </p:nvSpPr>
        <p:spPr>
          <a:xfrm>
            <a:off x="6693625" y="2693600"/>
            <a:ext cx="5167200" cy="930000"/>
          </a:xfrm>
          <a:prstGeom prst="rect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4" name="Google Shape;494;g21ef2036993_1_174"/>
          <p:cNvCxnSpPr/>
          <p:nvPr/>
        </p:nvCxnSpPr>
        <p:spPr>
          <a:xfrm>
            <a:off x="5626300" y="2447288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g21ef2036993_1_174"/>
          <p:cNvCxnSpPr/>
          <p:nvPr/>
        </p:nvCxnSpPr>
        <p:spPr>
          <a:xfrm>
            <a:off x="10571725" y="3803150"/>
            <a:ext cx="42000" cy="15324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" name="Google Shape;496;g21ef2036993_1_174"/>
          <p:cNvSpPr/>
          <p:nvPr/>
        </p:nvSpPr>
        <p:spPr>
          <a:xfrm>
            <a:off x="10392050" y="5496475"/>
            <a:ext cx="792600" cy="930000"/>
          </a:xfrm>
          <a:prstGeom prst="can">
            <a:avLst>
              <a:gd fmla="val 25000" name="adj"/>
            </a:avLst>
          </a:prstGeom>
          <a:solidFill>
            <a:srgbClr val="4BE1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7" name="Google Shape;497;g21ef2036993_1_174"/>
          <p:cNvCxnSpPr/>
          <p:nvPr/>
        </p:nvCxnSpPr>
        <p:spPr>
          <a:xfrm rot="10800000">
            <a:off x="5467750" y="5987875"/>
            <a:ext cx="4713000" cy="132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8" name="Google Shape;498;g21ef2036993_1_174"/>
          <p:cNvPicPr preferRelativeResize="0"/>
          <p:nvPr/>
        </p:nvPicPr>
        <p:blipFill rotWithShape="1">
          <a:blip r:embed="rId4">
            <a:alphaModFix/>
          </a:blip>
          <a:srcRect b="37942" l="0" r="0" t="0"/>
          <a:stretch/>
        </p:blipFill>
        <p:spPr>
          <a:xfrm>
            <a:off x="6461225" y="4954925"/>
            <a:ext cx="3074850" cy="863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21ef2036993_1_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325" y="4246302"/>
            <a:ext cx="4818575" cy="21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21ef2036993_1_174"/>
          <p:cNvSpPr txBox="1"/>
          <p:nvPr/>
        </p:nvSpPr>
        <p:spPr>
          <a:xfrm>
            <a:off x="10481725" y="3972000"/>
            <a:ext cx="11889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Subtract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Trend,  Seasonal</a:t>
            </a:r>
            <a:endParaRPr i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1" name="Google Shape;501;g21ef2036993_1_174"/>
          <p:cNvSpPr txBox="1"/>
          <p:nvPr/>
        </p:nvSpPr>
        <p:spPr>
          <a:xfrm>
            <a:off x="6794775" y="6032800"/>
            <a:ext cx="26217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Add back the</a:t>
            </a:r>
            <a:r>
              <a:rPr b="1" lang="id-ID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Trend, Seasonal</a:t>
            </a:r>
            <a:endParaRPr i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g21ef2036993_1_174"/>
          <p:cNvSpPr txBox="1"/>
          <p:nvPr/>
        </p:nvSpPr>
        <p:spPr>
          <a:xfrm>
            <a:off x="501325" y="3232575"/>
            <a:ext cx="48453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Original Dataset</a:t>
            </a:r>
            <a:endParaRPr i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g21ef2036993_1_174"/>
          <p:cNvSpPr txBox="1"/>
          <p:nvPr/>
        </p:nvSpPr>
        <p:spPr>
          <a:xfrm>
            <a:off x="622550" y="6426475"/>
            <a:ext cx="48453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Forecast</a:t>
            </a:r>
            <a:endParaRPr i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4" name="Google Shape;504;g21ef2036993_1_174"/>
          <p:cNvSpPr txBox="1"/>
          <p:nvPr/>
        </p:nvSpPr>
        <p:spPr>
          <a:xfrm>
            <a:off x="10232993" y="6099076"/>
            <a:ext cx="11889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i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g21ef2036993_1_174"/>
          <p:cNvSpPr txBox="1"/>
          <p:nvPr/>
        </p:nvSpPr>
        <p:spPr>
          <a:xfrm>
            <a:off x="5386688" y="1705300"/>
            <a:ext cx="11889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decompose</a:t>
            </a:r>
            <a:endParaRPr i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1ef2036993_1_229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Time Series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Decomposition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512" name="Google Shape;512;g21ef2036993_1_229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513" name="Google Shape;513;g21ef2036993_1_229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g21ef2036993_1_229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g21ef2036993_1_229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g21ef2036993_1_229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g21ef2036993_1_229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g21ef2036993_1_229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9" name="Google Shape;519;g21ef2036993_1_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25" y="1301175"/>
            <a:ext cx="9172248" cy="226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21ef2036993_1_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0150" y="2364100"/>
            <a:ext cx="8390299" cy="37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21ef2036993_1_2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74" y="2977524"/>
            <a:ext cx="6677899" cy="354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21ef2036993_1_2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4650" y="2666352"/>
            <a:ext cx="7028701" cy="38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Motivation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77" name="Google Shape;177;p7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178" name="Google Shape;178;p7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4" name="Google Shape;18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900" y="1302625"/>
            <a:ext cx="5777449" cy="16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7"/>
          <p:cNvSpPr/>
          <p:nvPr/>
        </p:nvSpPr>
        <p:spPr>
          <a:xfrm>
            <a:off x="1340200" y="1836100"/>
            <a:ext cx="3982500" cy="1837200"/>
          </a:xfrm>
          <a:prstGeom prst="wedgeEllipseCallout">
            <a:avLst>
              <a:gd fmla="val 61173" name="adj1"/>
              <a:gd fmla="val -3012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7"/>
          <p:cNvSpPr txBox="1"/>
          <p:nvPr/>
        </p:nvSpPr>
        <p:spPr>
          <a:xfrm>
            <a:off x="1471000" y="2276800"/>
            <a:ext cx="3623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7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Hello, </a:t>
            </a:r>
            <a:r>
              <a:rPr b="1" lang="id-ID" sz="17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Buffs</a:t>
            </a:r>
            <a:r>
              <a:rPr lang="id-ID" sz="17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! We heard that you just finished a course in Regression, </a:t>
            </a:r>
            <a:r>
              <a:rPr lang="id-ID" sz="17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id-ID" sz="17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you learned a lot from Dr. O?</a:t>
            </a:r>
            <a:endParaRPr sz="17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74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000" y="4457800"/>
            <a:ext cx="2100700" cy="21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7"/>
          <p:cNvSpPr/>
          <p:nvPr/>
        </p:nvSpPr>
        <p:spPr>
          <a:xfrm>
            <a:off x="4459450" y="4589550"/>
            <a:ext cx="3982500" cy="1837200"/>
          </a:xfrm>
          <a:prstGeom prst="wedgeEllipseCallout">
            <a:avLst>
              <a:gd fmla="val -89356" name="adj1"/>
              <a:gd fmla="val 2993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7"/>
          <p:cNvSpPr txBox="1"/>
          <p:nvPr/>
        </p:nvSpPr>
        <p:spPr>
          <a:xfrm>
            <a:off x="4715350" y="5001750"/>
            <a:ext cx="333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Well Duh! </a:t>
            </a:r>
            <a:r>
              <a:rPr lang="id-ID" sz="18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Yeah we did. Why do you ask - do you have a cool project for us?</a:t>
            </a:r>
            <a:endParaRPr sz="18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1068200" y="1366150"/>
            <a:ext cx="4420200" cy="2472300"/>
          </a:xfrm>
          <a:prstGeom prst="wedgeEllipseCallout">
            <a:avLst>
              <a:gd fmla="val 59515" name="adj1"/>
              <a:gd fmla="val -1970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7"/>
          <p:cNvSpPr txBox="1"/>
          <p:nvPr/>
        </p:nvSpPr>
        <p:spPr>
          <a:xfrm>
            <a:off x="1390550" y="1851825"/>
            <a:ext cx="36231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7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Exactly! W</a:t>
            </a:r>
            <a:r>
              <a:rPr lang="id-ID" sz="17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e're interested in forecasting sales for our Longmont Store, but due to the recent layoffs, we messed up!</a:t>
            </a:r>
            <a:endParaRPr sz="17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7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7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WE FIRED THE </a:t>
            </a:r>
            <a:r>
              <a:rPr b="1" lang="id-ID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WRONG</a:t>
            </a:r>
            <a:r>
              <a:rPr b="1" lang="id-ID" sz="17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PEOPLE !!</a:t>
            </a:r>
            <a:endParaRPr b="1" sz="17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4383250" y="4229200"/>
            <a:ext cx="4811400" cy="2405400"/>
          </a:xfrm>
          <a:prstGeom prst="wedgeEllipseCallout">
            <a:avLst>
              <a:gd fmla="val -86607" name="adj1"/>
              <a:gd fmla="val 3062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4887400" y="4737450"/>
            <a:ext cx="381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OH! That’s new. </a:t>
            </a:r>
            <a:r>
              <a:rPr lang="id-ID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Sure, we would be happy to help! Send us some of your historic data, and we’ll work on a POC.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If you’re happy, we can move forward!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200" y="4050900"/>
            <a:ext cx="2100700" cy="4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9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9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3b7c4a63a2_2_52"/>
          <p:cNvSpPr txBox="1"/>
          <p:nvPr/>
        </p:nvSpPr>
        <p:spPr>
          <a:xfrm>
            <a:off x="455677" y="240025"/>
            <a:ext cx="105111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Moving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 Average &amp;</a:t>
            </a: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Exponential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Smoothing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529" name="Google Shape;529;g23b7c4a63a2_2_52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530" name="Google Shape;530;g23b7c4a63a2_2_52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g23b7c4a63a2_2_52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g23b7c4a63a2_2_52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g23b7c4a63a2_2_52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g23b7c4a63a2_2_52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g23b7c4a63a2_2_52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g23b7c4a63a2_2_52"/>
          <p:cNvSpPr txBox="1"/>
          <p:nvPr/>
        </p:nvSpPr>
        <p:spPr>
          <a:xfrm>
            <a:off x="501321" y="3926050"/>
            <a:ext cx="56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23b7c4a63a2_2_52"/>
          <p:cNvSpPr txBox="1"/>
          <p:nvPr/>
        </p:nvSpPr>
        <p:spPr>
          <a:xfrm>
            <a:off x="387025" y="1219275"/>
            <a:ext cx="4483500" cy="4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id-ID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Naïve Method/ Moving Average: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8" name="Google Shape;538;g23b7c4a63a2_2_52"/>
          <p:cNvSpPr txBox="1"/>
          <p:nvPr/>
        </p:nvSpPr>
        <p:spPr>
          <a:xfrm>
            <a:off x="387025" y="1787150"/>
            <a:ext cx="6380100" cy="11883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●"/>
            </a:pPr>
            <a:r>
              <a:rPr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Assumes Sales of next month will be equal to average sales of recent months.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●"/>
            </a:pPr>
            <a:r>
              <a:rPr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Ex. If Sales of January is 40K and February is 42K then March will have 41K (average of last two months)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9" name="Google Shape;539;g23b7c4a63a2_2_52"/>
          <p:cNvSpPr txBox="1"/>
          <p:nvPr/>
        </p:nvSpPr>
        <p:spPr>
          <a:xfrm>
            <a:off x="387025" y="3490325"/>
            <a:ext cx="4151400" cy="4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id-ID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Exponential Smoothing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40" name="Google Shape;540;g23b7c4a63a2_2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272" y="3000250"/>
            <a:ext cx="22288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23b7c4a63a2_2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625" y="1219275"/>
            <a:ext cx="5080150" cy="27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23b7c4a63a2_2_52"/>
          <p:cNvSpPr txBox="1"/>
          <p:nvPr/>
        </p:nvSpPr>
        <p:spPr>
          <a:xfrm>
            <a:off x="337225" y="4144650"/>
            <a:ext cx="6479700" cy="11883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●"/>
            </a:pPr>
            <a:r>
              <a:rPr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Form of Weighted moving average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●"/>
            </a:pPr>
            <a:r>
              <a:rPr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Weights decline exponentially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●"/>
            </a:pPr>
            <a:r>
              <a:rPr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Most Recent Data </a:t>
            </a:r>
            <a:r>
              <a:rPr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weighs</a:t>
            </a:r>
            <a:r>
              <a:rPr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most ex. For </a:t>
            </a:r>
            <a:r>
              <a:rPr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forecasting</a:t>
            </a:r>
            <a:r>
              <a:rPr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March sales: february sales will matter more than January and so on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43" name="Google Shape;543;g23b7c4a63a2_2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325" y="5587075"/>
            <a:ext cx="6380100" cy="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23b7c4a63a2_2_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7625" y="4322575"/>
            <a:ext cx="51705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3b7c4a63a2_2_85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Exponential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Smoothing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551" name="Google Shape;551;g23b7c4a63a2_2_85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552" name="Google Shape;552;g23b7c4a63a2_2_85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g23b7c4a63a2_2_85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g23b7c4a63a2_2_85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g23b7c4a63a2_2_85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g23b7c4a63a2_2_85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g23b7c4a63a2_2_85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8" name="Google Shape;558;g23b7c4a63a2_2_85"/>
          <p:cNvSpPr txBox="1"/>
          <p:nvPr/>
        </p:nvSpPr>
        <p:spPr>
          <a:xfrm>
            <a:off x="501321" y="3926050"/>
            <a:ext cx="56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23b7c4a63a2_2_85"/>
          <p:cNvSpPr txBox="1"/>
          <p:nvPr/>
        </p:nvSpPr>
        <p:spPr>
          <a:xfrm>
            <a:off x="572274" y="1329112"/>
            <a:ext cx="5170500" cy="4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Impact of different alpha 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0" name="Google Shape;560;g23b7c4a63a2_2_85"/>
          <p:cNvSpPr txBox="1"/>
          <p:nvPr/>
        </p:nvSpPr>
        <p:spPr>
          <a:xfrm>
            <a:off x="572275" y="1963950"/>
            <a:ext cx="5308800" cy="1569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●"/>
            </a:pPr>
            <a:r>
              <a:rPr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Range from 0 to 1 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●"/>
            </a:pPr>
            <a:r>
              <a:rPr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Choose alpha that gives lowest </a:t>
            </a:r>
            <a:r>
              <a:rPr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forecast</a:t>
            </a:r>
            <a:r>
              <a:rPr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error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●"/>
            </a:pPr>
            <a:r>
              <a:rPr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alpha value close to 1 :- More weightage to recent observation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●"/>
            </a:pPr>
            <a:r>
              <a:rPr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alpha value close to 0 :- less weightage to recent observations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61" name="Google Shape;561;g23b7c4a63a2_2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571" y="1329100"/>
            <a:ext cx="5701779" cy="326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23b7c4a63a2_2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5" y="3926050"/>
            <a:ext cx="5613150" cy="24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1ef2036993_2_0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Exponential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Smoothing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Types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569" name="Google Shape;569;g21ef2036993_2_0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570" name="Google Shape;570;g21ef2036993_2_0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g21ef2036993_2_0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g21ef2036993_2_0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g21ef2036993_2_0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g21ef2036993_2_0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g21ef2036993_2_0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6" name="Google Shape;576;g21ef2036993_2_0"/>
          <p:cNvSpPr txBox="1"/>
          <p:nvPr/>
        </p:nvSpPr>
        <p:spPr>
          <a:xfrm>
            <a:off x="455675" y="1126525"/>
            <a:ext cx="5998800" cy="28014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Three types based on Seasonality and Trend information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●"/>
            </a:pPr>
            <a:r>
              <a:rPr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Simple Exponential Smoothing (SES)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○"/>
            </a:pPr>
            <a:r>
              <a:rPr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Data has </a:t>
            </a:r>
            <a:r>
              <a:rPr b="1"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no Trend or Seasonality</a:t>
            </a:r>
            <a:endParaRPr b="1"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●"/>
            </a:pPr>
            <a:r>
              <a:rPr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Double Exponential Smoothing (DES)/ Holt ES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○"/>
            </a:pPr>
            <a:r>
              <a:rPr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Data has </a:t>
            </a:r>
            <a:r>
              <a:rPr b="1"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trend but no seasonality</a:t>
            </a:r>
            <a:endParaRPr b="1"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○"/>
            </a:pPr>
            <a:r>
              <a:rPr b="1"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Extra </a:t>
            </a:r>
            <a:r>
              <a:rPr b="1" lang="id-ID" sz="1600">
                <a:solidFill>
                  <a:schemeClr val="lt1"/>
                </a:solidFill>
                <a:highlight>
                  <a:srgbClr val="FF9900"/>
                </a:highlight>
                <a:latin typeface="Avenir"/>
                <a:ea typeface="Avenir"/>
                <a:cs typeface="Avenir"/>
                <a:sym typeface="Avenir"/>
              </a:rPr>
              <a:t>Beta </a:t>
            </a:r>
            <a:r>
              <a:rPr b="1"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component for Trend</a:t>
            </a:r>
            <a:endParaRPr b="1"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●"/>
            </a:pPr>
            <a:r>
              <a:rPr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Triple Exponential Smoothing (TES)/ Holt-Winters ES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○"/>
            </a:pPr>
            <a:r>
              <a:rPr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Data</a:t>
            </a:r>
            <a:r>
              <a:rPr b="1"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has both trend and seasonality</a:t>
            </a:r>
            <a:endParaRPr b="1"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○"/>
            </a:pPr>
            <a:r>
              <a:rPr b="1"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Extra </a:t>
            </a:r>
            <a:r>
              <a:rPr b="1" lang="id-ID" sz="1600">
                <a:solidFill>
                  <a:schemeClr val="lt1"/>
                </a:solidFill>
                <a:highlight>
                  <a:srgbClr val="FF9900"/>
                </a:highlight>
                <a:latin typeface="Avenir"/>
                <a:ea typeface="Avenir"/>
                <a:cs typeface="Avenir"/>
                <a:sym typeface="Avenir"/>
              </a:rPr>
              <a:t>Gamma </a:t>
            </a:r>
            <a:r>
              <a:rPr b="1" lang="id-ID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component for Seasonality</a:t>
            </a:r>
            <a:endParaRPr b="1"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77" name="Google Shape;577;g21ef2036993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375" y="1204725"/>
            <a:ext cx="4652249" cy="289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21ef2036993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9250" y="4561500"/>
            <a:ext cx="3206750" cy="21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g21ef2036993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5938" y="4561500"/>
            <a:ext cx="3630513" cy="224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21ef2036993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5" y="4584350"/>
            <a:ext cx="3206750" cy="21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21ef2036993_2_0"/>
          <p:cNvSpPr txBox="1"/>
          <p:nvPr/>
        </p:nvSpPr>
        <p:spPr>
          <a:xfrm>
            <a:off x="756750" y="4096025"/>
            <a:ext cx="2215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No Trend or Seasonality</a:t>
            </a:r>
            <a:endParaRPr sz="1600"/>
          </a:p>
        </p:txBody>
      </p:sp>
      <p:sp>
        <p:nvSpPr>
          <p:cNvPr id="582" name="Google Shape;582;g21ef2036993_2_0"/>
          <p:cNvSpPr txBox="1"/>
          <p:nvPr/>
        </p:nvSpPr>
        <p:spPr>
          <a:xfrm>
            <a:off x="4087700" y="4084600"/>
            <a:ext cx="28512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Linear </a:t>
            </a:r>
            <a:r>
              <a:rPr lang="id-ID"/>
              <a:t> Trend but no Seasonality</a:t>
            </a:r>
            <a:endParaRPr sz="1600"/>
          </a:p>
        </p:txBody>
      </p:sp>
      <p:sp>
        <p:nvSpPr>
          <p:cNvPr id="583" name="Google Shape;583;g21ef2036993_2_0"/>
          <p:cNvSpPr txBox="1"/>
          <p:nvPr/>
        </p:nvSpPr>
        <p:spPr>
          <a:xfrm>
            <a:off x="7733225" y="4128663"/>
            <a:ext cx="3298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Both </a:t>
            </a:r>
            <a:r>
              <a:rPr lang="id-ID"/>
              <a:t>Linear  Trend and Seasonality</a:t>
            </a:r>
            <a:endParaRPr sz="1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3b7c4a63a2_0_212"/>
          <p:cNvSpPr txBox="1"/>
          <p:nvPr/>
        </p:nvSpPr>
        <p:spPr>
          <a:xfrm>
            <a:off x="455676" y="240025"/>
            <a:ext cx="8488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Exponential </a:t>
            </a: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Smoothing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 for Walmart Sales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590" name="Google Shape;590;g23b7c4a63a2_0_212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591" name="Google Shape;591;g23b7c4a63a2_0_212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g23b7c4a63a2_0_212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g23b7c4a63a2_0_212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g23b7c4a63a2_0_212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g23b7c4a63a2_0_212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g23b7c4a63a2_0_212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7" name="Google Shape;597;g23b7c4a63a2_0_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25" y="1282875"/>
            <a:ext cx="5244851" cy="34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23b7c4a63a2_0_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8500" y="1282875"/>
            <a:ext cx="5244851" cy="3496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23b7c4a63a2_0_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325" y="5010700"/>
            <a:ext cx="4642005" cy="177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23b7c4a63a2_0_2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8499" y="4931825"/>
            <a:ext cx="4309274" cy="17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3b7c4a63a2_0_229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ARIMA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Modelling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07" name="Google Shape;607;g23b7c4a63a2_0_229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608" name="Google Shape;608;g23b7c4a63a2_0_229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g23b7c4a63a2_0_229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g23b7c4a63a2_0_229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g23b7c4a63a2_0_229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g23b7c4a63a2_0_229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g23b7c4a63a2_0_229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4" name="Google Shape;614;g23b7c4a63a2_0_229"/>
          <p:cNvSpPr txBox="1"/>
          <p:nvPr/>
        </p:nvSpPr>
        <p:spPr>
          <a:xfrm>
            <a:off x="501341" y="1347350"/>
            <a:ext cx="11112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Time Series Analysis (ARIMA Modeling)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Assessing the behavior/data-generating process of the time-series To understand the data-generating process in an overview, we can find correlations among different lags, before jumping further.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g23b7c4a63a2_0_229"/>
          <p:cNvSpPr txBox="1"/>
          <p:nvPr/>
        </p:nvSpPr>
        <p:spPr>
          <a:xfrm>
            <a:off x="600180" y="2563150"/>
            <a:ext cx="110133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Why Time Series data needs to be </a:t>
            </a:r>
            <a:r>
              <a:rPr lang="id-ID" sz="2000">
                <a:solidFill>
                  <a:srgbClr val="FFFF00"/>
                </a:solidFill>
                <a:latin typeface="Avenir"/>
                <a:ea typeface="Avenir"/>
                <a:cs typeface="Avenir"/>
                <a:sym typeface="Avenir"/>
              </a:rPr>
              <a:t>Stationary</a:t>
            </a:r>
            <a:r>
              <a:rPr lang="id-ID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?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6" name="Google Shape;616;g23b7c4a63a2_0_229"/>
          <p:cNvSpPr txBox="1"/>
          <p:nvPr/>
        </p:nvSpPr>
        <p:spPr>
          <a:xfrm>
            <a:off x="501350" y="3203650"/>
            <a:ext cx="11112000" cy="29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❏"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any time series modeling techniques, such as ARIMA, require the data to have constant statistical properties over time.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❏"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Stationarity implies that the mean, variance, and autocorrelation structure of the time series remain constant over time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❏"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If these properties change over time, then the modeling assumptions may be violated, and the resulting forecasts may be unreliable.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Techniques: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"/>
              <a:buFont typeface="Roboto"/>
              <a:buChar char="➔"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Augmented Dickey-Fuller (ADF) Test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"/>
              <a:buFont typeface="Roboto"/>
              <a:buChar char="➔"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Kwiatkowski-Phillips-Schmidt-Shin (KPSS) Test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7" name="Google Shape;617;g23b7c4a63a2_0_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350" y="3203657"/>
            <a:ext cx="6232074" cy="35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1ef2036993_0_10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ARIMA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Modelling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24" name="Google Shape;624;g21ef2036993_0_10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625" name="Google Shape;625;g21ef2036993_0_10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g21ef2036993_0_10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g21ef2036993_0_10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g21ef2036993_0_10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g21ef2036993_0_10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g21ef2036993_0_10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1" name="Google Shape;631;g21ef2036993_0_10"/>
          <p:cNvSpPr txBox="1"/>
          <p:nvPr/>
        </p:nvSpPr>
        <p:spPr>
          <a:xfrm>
            <a:off x="614325" y="1942775"/>
            <a:ext cx="1493100" cy="10773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Augmented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Dickey-Fuller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(ADF)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 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2" name="Google Shape;632;g21ef2036993_0_10"/>
          <p:cNvSpPr txBox="1"/>
          <p:nvPr/>
        </p:nvSpPr>
        <p:spPr>
          <a:xfrm>
            <a:off x="614325" y="4391050"/>
            <a:ext cx="1493100" cy="14715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wiatkowski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Phillips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Schmidt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Shin (KPSS)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 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33" name="Google Shape;633;g21ef2036993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150" y="1329363"/>
            <a:ext cx="9296399" cy="2304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21ef2036993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7150" y="3911250"/>
            <a:ext cx="929640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1ef2036993_0_58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ARIMA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Modelling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41" name="Google Shape;641;g21ef2036993_0_58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642" name="Google Shape;642;g21ef2036993_0_58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g21ef2036993_0_58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g21ef2036993_0_58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g21ef2036993_0_58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g21ef2036993_0_58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g21ef2036993_0_58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8" name="Google Shape;648;g21ef2036993_0_58"/>
          <p:cNvSpPr txBox="1"/>
          <p:nvPr/>
        </p:nvSpPr>
        <p:spPr>
          <a:xfrm>
            <a:off x="455678" y="1442863"/>
            <a:ext cx="44895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Parameters for ARIMA Modelling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9" name="Google Shape;649;g21ef2036993_0_58"/>
          <p:cNvSpPr txBox="1"/>
          <p:nvPr/>
        </p:nvSpPr>
        <p:spPr>
          <a:xfrm>
            <a:off x="455675" y="2069800"/>
            <a:ext cx="10917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 ARIMA model is defined by its three order parameters, p, d, q.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❏"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Autoregressive (AR)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terms capture the effect of the past values of the series on its current value.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❏"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Moving Average (MA)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terms capture the effect of the past errors (residuals) on the current value of the series.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❏"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Integrated (I)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term indicates the number of times the series needs to be differenced in order to achieve stationarity.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 for example, in ARIMA modeling, (3,0,1) represents the order of the model. Specifically, it indicates that the model includes 3 autoregressive (AR) terms, 0 integrated (I) terms, and 1 moving average (MA) term.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g21ef2036993_0_58"/>
          <p:cNvSpPr txBox="1"/>
          <p:nvPr/>
        </p:nvSpPr>
        <p:spPr>
          <a:xfrm>
            <a:off x="501325" y="5401175"/>
            <a:ext cx="106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>
                <a:solidFill>
                  <a:schemeClr val="lt1"/>
                </a:solidFill>
              </a:rPr>
              <a:t>We did a comparison  AIC and BIC values, based on this tests,  best suggested ARIMA is ARIMA(3,0,3) or ARIMA(3,0,2)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1" name="Google Shape;651;g21ef2036993_0_58"/>
          <p:cNvSpPr txBox="1"/>
          <p:nvPr/>
        </p:nvSpPr>
        <p:spPr>
          <a:xfrm>
            <a:off x="455672" y="4790674"/>
            <a:ext cx="4800000" cy="400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How to choose these parameters?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52" name="Google Shape;652;g21ef2036993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75" y="1472250"/>
            <a:ext cx="8069649" cy="30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g21ef2036993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400" y="1483513"/>
            <a:ext cx="8069649" cy="301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1ef2036993_0_129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ARIMA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Modelling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60" name="Google Shape;660;g21ef2036993_0_129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661" name="Google Shape;661;g21ef2036993_0_129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g21ef2036993_0_129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g21ef2036993_0_129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g21ef2036993_0_129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g21ef2036993_0_129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g21ef2036993_0_129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7" name="Google Shape;667;g21ef2036993_0_129"/>
          <p:cNvSpPr txBox="1"/>
          <p:nvPr/>
        </p:nvSpPr>
        <p:spPr>
          <a:xfrm>
            <a:off x="455678" y="1442863"/>
            <a:ext cx="44895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Parameters for ARIMA Modelling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8" name="Google Shape;668;g21ef2036993_0_129"/>
          <p:cNvSpPr txBox="1"/>
          <p:nvPr/>
        </p:nvSpPr>
        <p:spPr>
          <a:xfrm>
            <a:off x="455675" y="2069800"/>
            <a:ext cx="10917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 ARIMA model is defined by its three order parameters, p, d, q.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❏"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Autoregressive (AR)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terms capture the effect of the past values of the series on its current value.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❏"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Moving Average (MA)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terms capture the effect of the past errors (residuals) on the current value of the series.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❏"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Integrated (I)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term indicates the number of times the series needs to be differenced in order to achieve stationarity.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 for example, in ARIMA modeling, (3,0,1) represents the order of the model. Specifically, it indicates that the model includes 3 autoregressive (AR) terms, 0 integrated (I) terms, and 1 moving average (MA) term.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g21ef2036993_0_129"/>
          <p:cNvSpPr txBox="1"/>
          <p:nvPr/>
        </p:nvSpPr>
        <p:spPr>
          <a:xfrm>
            <a:off x="501325" y="5401175"/>
            <a:ext cx="106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>
                <a:solidFill>
                  <a:schemeClr val="lt1"/>
                </a:solidFill>
              </a:rPr>
              <a:t>We did a comparison  AIC and BIC values, based on this tests,  best suggested ARIMA is ARIMA(3,0,3) or ARIMA(3,0,2)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0" name="Google Shape;670;g21ef2036993_0_129"/>
          <p:cNvSpPr txBox="1"/>
          <p:nvPr/>
        </p:nvSpPr>
        <p:spPr>
          <a:xfrm>
            <a:off x="455672" y="4790674"/>
            <a:ext cx="4800000" cy="400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How to choose these parameters?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71" name="Google Shape;671;g21ef2036993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75" y="1311563"/>
            <a:ext cx="8069649" cy="30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g21ef2036993_0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3700" y="1331113"/>
            <a:ext cx="8069649" cy="301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1ef2036993_0_76"/>
          <p:cNvSpPr txBox="1"/>
          <p:nvPr/>
        </p:nvSpPr>
        <p:spPr>
          <a:xfrm>
            <a:off x="455676" y="240025"/>
            <a:ext cx="8488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ARIMA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Modelling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79" name="Google Shape;679;g21ef2036993_0_76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680" name="Google Shape;680;g21ef2036993_0_76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g21ef2036993_0_76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g21ef2036993_0_76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g21ef2036993_0_76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g21ef2036993_0_76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g21ef2036993_0_76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86" name="Google Shape;686;g21ef2036993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000" y="1371453"/>
            <a:ext cx="8442549" cy="5217048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g21ef2036993_0_76"/>
          <p:cNvSpPr txBox="1"/>
          <p:nvPr/>
        </p:nvSpPr>
        <p:spPr>
          <a:xfrm>
            <a:off x="455673" y="2194375"/>
            <a:ext cx="25950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Returns </a:t>
            </a: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Best ARIMA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model according to either AIC, AICc or BIC value.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function conducts a search over possible model within the order constraints provided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8" name="Google Shape;688;g21ef2036993_0_76"/>
          <p:cNvSpPr txBox="1"/>
          <p:nvPr/>
        </p:nvSpPr>
        <p:spPr>
          <a:xfrm>
            <a:off x="501323" y="1371450"/>
            <a:ext cx="2334300" cy="400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FFFF00"/>
                </a:solidFill>
                <a:latin typeface="Avenir"/>
                <a:ea typeface="Avenir"/>
                <a:cs typeface="Avenir"/>
                <a:sym typeface="Avenir"/>
              </a:rPr>
              <a:t>Auto-Arima</a:t>
            </a:r>
            <a:endParaRPr b="1" sz="2000">
              <a:solidFill>
                <a:srgbClr val="FFFF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1ef2036993_0_113"/>
          <p:cNvSpPr txBox="1"/>
          <p:nvPr/>
        </p:nvSpPr>
        <p:spPr>
          <a:xfrm>
            <a:off x="455676" y="240025"/>
            <a:ext cx="8488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ARIMA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Modelling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95" name="Google Shape;695;g21ef2036993_0_113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696" name="Google Shape;696;g21ef2036993_0_113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g21ef2036993_0_113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g21ef2036993_0_113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g21ef2036993_0_113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g21ef2036993_0_113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g21ef2036993_0_113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2" name="Google Shape;702;g21ef2036993_0_113"/>
          <p:cNvSpPr txBox="1"/>
          <p:nvPr/>
        </p:nvSpPr>
        <p:spPr>
          <a:xfrm>
            <a:off x="455673" y="2194375"/>
            <a:ext cx="2595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 built by selecting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right parameters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i.e. 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p, d, q 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from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 analysis of </a:t>
            </a: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AIC </a:t>
            </a:r>
            <a:endParaRPr sz="16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and BIC.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3" name="Google Shape;703;g21ef2036993_0_113"/>
          <p:cNvSpPr txBox="1"/>
          <p:nvPr/>
        </p:nvSpPr>
        <p:spPr>
          <a:xfrm>
            <a:off x="501323" y="1371450"/>
            <a:ext cx="2334300" cy="400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FFFF00"/>
                </a:solidFill>
                <a:latin typeface="Avenir"/>
                <a:ea typeface="Avenir"/>
                <a:cs typeface="Avenir"/>
                <a:sym typeface="Avenir"/>
              </a:rPr>
              <a:t>Our </a:t>
            </a:r>
            <a:r>
              <a:rPr b="1" lang="id-ID" sz="2000">
                <a:solidFill>
                  <a:srgbClr val="FFFF00"/>
                </a:solidFill>
                <a:latin typeface="Avenir"/>
                <a:ea typeface="Avenir"/>
                <a:cs typeface="Avenir"/>
                <a:sym typeface="Avenir"/>
              </a:rPr>
              <a:t>Arima Model</a:t>
            </a:r>
            <a:endParaRPr b="1" sz="2000">
              <a:solidFill>
                <a:srgbClr val="FFFF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04" name="Google Shape;704;g21ef2036993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850" y="1302725"/>
            <a:ext cx="8488200" cy="5158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ef2036993_1_49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POC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Dataset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01" name="Google Shape;201;g21ef2036993_1_49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202" name="Google Shape;202;g21ef2036993_1_49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g21ef2036993_1_49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g21ef2036993_1_49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g21ef2036993_1_49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g21ef2036993_1_49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g21ef2036993_1_49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8" name="Google Shape;208;g21ef2036993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4725" y="1719588"/>
            <a:ext cx="2558623" cy="7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1ef2036993_1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050" y="2530475"/>
            <a:ext cx="5517350" cy="396219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1ef2036993_1_49"/>
          <p:cNvSpPr txBox="1"/>
          <p:nvPr/>
        </p:nvSpPr>
        <p:spPr>
          <a:xfrm>
            <a:off x="501325" y="1301125"/>
            <a:ext cx="6946800" cy="3387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latin typeface="Avenir"/>
                <a:ea typeface="Avenir"/>
                <a:cs typeface="Avenir"/>
                <a:sym typeface="Avenir"/>
              </a:rPr>
              <a:t>Historic</a:t>
            </a:r>
            <a:r>
              <a:rPr b="1" lang="id-ID" sz="1600">
                <a:latin typeface="Avenir"/>
                <a:ea typeface="Avenir"/>
                <a:cs typeface="Avenir"/>
                <a:sym typeface="Avenir"/>
              </a:rPr>
              <a:t> Dataset: 	</a:t>
            </a:r>
            <a:r>
              <a:rPr lang="id-ID" sz="1600">
                <a:latin typeface="Avenir"/>
                <a:ea typeface="Avenir"/>
                <a:cs typeface="Avenir"/>
                <a:sym typeface="Avenir"/>
              </a:rPr>
              <a:t>Feb 2010 - Oct 2012	6000 Records 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1" name="Google Shape;211;g21ef2036993_1_49"/>
          <p:cNvSpPr txBox="1"/>
          <p:nvPr/>
        </p:nvSpPr>
        <p:spPr>
          <a:xfrm>
            <a:off x="1496325" y="1788375"/>
            <a:ext cx="5951700" cy="3387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latin typeface="Avenir"/>
                <a:ea typeface="Avenir"/>
                <a:cs typeface="Avenir"/>
                <a:sym typeface="Avenir"/>
              </a:rPr>
              <a:t>       Forecast:      </a:t>
            </a:r>
            <a:r>
              <a:rPr lang="id-ID" sz="1600">
                <a:latin typeface="Avenir"/>
                <a:ea typeface="Avenir"/>
                <a:cs typeface="Avenir"/>
                <a:sym typeface="Avenir"/>
              </a:rPr>
              <a:t>10 Weeks (Oct 2012 ~ Jan 2013)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2" name="Google Shape;212;g21ef2036993_1_49"/>
          <p:cNvSpPr txBox="1"/>
          <p:nvPr/>
        </p:nvSpPr>
        <p:spPr>
          <a:xfrm>
            <a:off x="944900" y="3565675"/>
            <a:ext cx="1422300" cy="338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endParaRPr sz="1600">
              <a:solidFill>
                <a:srgbClr val="FEFEF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3" name="Google Shape;213;g21ef2036993_1_49"/>
          <p:cNvSpPr txBox="1"/>
          <p:nvPr/>
        </p:nvSpPr>
        <p:spPr>
          <a:xfrm>
            <a:off x="3781975" y="3565675"/>
            <a:ext cx="1521900" cy="338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rPr>
              <a:t>X</a:t>
            </a:r>
            <a:endParaRPr sz="1600">
              <a:solidFill>
                <a:srgbClr val="FEFEF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4" name="Google Shape;214;g21ef2036993_1_49"/>
          <p:cNvSpPr txBox="1"/>
          <p:nvPr/>
        </p:nvSpPr>
        <p:spPr>
          <a:xfrm>
            <a:off x="944900" y="4094650"/>
            <a:ext cx="1422300" cy="3387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Weekly_Sales</a:t>
            </a:r>
            <a:endParaRPr b="1"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5" name="Google Shape;215;g21ef2036993_1_49"/>
          <p:cNvSpPr txBox="1"/>
          <p:nvPr/>
        </p:nvSpPr>
        <p:spPr>
          <a:xfrm>
            <a:off x="3782175" y="4144350"/>
            <a:ext cx="1521900" cy="3387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latin typeface="Avenir"/>
                <a:ea typeface="Avenir"/>
                <a:cs typeface="Avenir"/>
                <a:sym typeface="Avenir"/>
              </a:rPr>
              <a:t>Timestamp</a:t>
            </a:r>
            <a:endParaRPr b="1"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6" name="Google Shape;216;g21ef2036993_1_49"/>
          <p:cNvSpPr txBox="1"/>
          <p:nvPr/>
        </p:nvSpPr>
        <p:spPr>
          <a:xfrm>
            <a:off x="2821821" y="3403700"/>
            <a:ext cx="6294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~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11"/>
          <p:cNvGrpSpPr/>
          <p:nvPr/>
        </p:nvGrpSpPr>
        <p:grpSpPr>
          <a:xfrm>
            <a:off x="501324" y="833069"/>
            <a:ext cx="11112025" cy="66125"/>
            <a:chOff x="5631864" y="3187700"/>
            <a:chExt cx="5909080" cy="63600"/>
          </a:xfrm>
        </p:grpSpPr>
        <p:sp>
          <p:nvSpPr>
            <p:cNvPr id="711" name="Google Shape;711;p11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1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1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1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1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1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17" name="Google Shape;71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88" y="2359775"/>
            <a:ext cx="11112026" cy="1069219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11"/>
          <p:cNvSpPr txBox="1"/>
          <p:nvPr/>
        </p:nvSpPr>
        <p:spPr>
          <a:xfrm>
            <a:off x="501326" y="1526900"/>
            <a:ext cx="4093500" cy="400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FFFF00"/>
                </a:solidFill>
                <a:latin typeface="Avenir"/>
                <a:ea typeface="Avenir"/>
                <a:cs typeface="Avenir"/>
                <a:sym typeface="Avenir"/>
              </a:rPr>
              <a:t>Accuracy of our Model</a:t>
            </a:r>
            <a:endParaRPr b="1" sz="2000">
              <a:solidFill>
                <a:srgbClr val="FFFF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19" name="Google Shape;719;p11"/>
          <p:cNvSpPr txBox="1"/>
          <p:nvPr/>
        </p:nvSpPr>
        <p:spPr>
          <a:xfrm>
            <a:off x="455675" y="3594450"/>
            <a:ext cx="10475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❏"/>
            </a:pP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RMSE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is </a:t>
            </a: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92022.66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which means that on average, the forecasted values are </a:t>
            </a: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off by around $92,022.66 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actual values.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❏"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Mean Absolute Percentage Error(</a:t>
            </a: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MAPE) 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 </a:t>
            </a: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3.22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which means that on average, the forecasted values are </a:t>
            </a: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off by around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3.22%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from the actual values.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❏"/>
            </a:pP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 Mean Absolute Scaled Error(M</a:t>
            </a: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ASE) 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 </a:t>
            </a: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0.35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which means that the forecast accuracy is </a:t>
            </a:r>
            <a:r>
              <a:rPr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35% better than a naive forecast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that simply uses the previous value as the forecast.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11"/>
          <p:cNvSpPr txBox="1"/>
          <p:nvPr/>
        </p:nvSpPr>
        <p:spPr>
          <a:xfrm>
            <a:off x="455676" y="256600"/>
            <a:ext cx="39444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ARIMA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Modelling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3"/>
          <p:cNvSpPr txBox="1"/>
          <p:nvPr/>
        </p:nvSpPr>
        <p:spPr>
          <a:xfrm>
            <a:off x="428721" y="164786"/>
            <a:ext cx="5654399" cy="642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i="0" lang="id-ID" sz="4400">
                <a:solidFill>
                  <a:srgbClr val="39C4F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Meet </a:t>
            </a:r>
            <a:r>
              <a:rPr b="1" i="0" lang="id-ID" sz="44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Our</a:t>
            </a:r>
            <a:r>
              <a:rPr b="1" i="0" lang="id-ID" sz="4400">
                <a:solidFill>
                  <a:srgbClr val="39C4F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1" i="0" lang="id-ID" sz="44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Team</a:t>
            </a:r>
            <a:endParaRPr b="0" i="0" sz="4400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726" name="Google Shape;726;p13"/>
          <p:cNvGrpSpPr/>
          <p:nvPr/>
        </p:nvGrpSpPr>
        <p:grpSpPr>
          <a:xfrm>
            <a:off x="501154" y="832921"/>
            <a:ext cx="11111726" cy="66018"/>
            <a:chOff x="5631864" y="3187700"/>
            <a:chExt cx="5909016" cy="63500"/>
          </a:xfrm>
        </p:grpSpPr>
        <p:sp>
          <p:nvSpPr>
            <p:cNvPr id="727" name="Google Shape;727;p13"/>
            <p:cNvSpPr/>
            <p:nvPr/>
          </p:nvSpPr>
          <p:spPr>
            <a:xfrm>
              <a:off x="5631864" y="3187700"/>
              <a:ext cx="984836" cy="6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6616700" y="3187700"/>
              <a:ext cx="984836" cy="6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7601536" y="3187700"/>
              <a:ext cx="984836" cy="6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8586372" y="3187700"/>
              <a:ext cx="984836" cy="6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9571208" y="3187700"/>
              <a:ext cx="984836" cy="63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10556044" y="3187700"/>
              <a:ext cx="984836" cy="63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3" name="Google Shape;733;p13"/>
          <p:cNvSpPr txBox="1"/>
          <p:nvPr/>
        </p:nvSpPr>
        <p:spPr>
          <a:xfrm>
            <a:off x="1491063" y="1658294"/>
            <a:ext cx="2174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Pranjal Pathak</a:t>
            </a:r>
            <a:endParaRPr/>
          </a:p>
        </p:txBody>
      </p:sp>
      <p:sp>
        <p:nvSpPr>
          <p:cNvPr id="734" name="Google Shape;734;p13"/>
          <p:cNvSpPr txBox="1"/>
          <p:nvPr/>
        </p:nvSpPr>
        <p:spPr>
          <a:xfrm>
            <a:off x="1515269" y="3084052"/>
            <a:ext cx="175145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Effort Estimate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3"/>
          <p:cNvSpPr/>
          <p:nvPr/>
        </p:nvSpPr>
        <p:spPr>
          <a:xfrm>
            <a:off x="1609924" y="3361780"/>
            <a:ext cx="3409160" cy="720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3"/>
          <p:cNvSpPr/>
          <p:nvPr/>
        </p:nvSpPr>
        <p:spPr>
          <a:xfrm>
            <a:off x="1627599" y="3374568"/>
            <a:ext cx="3238478" cy="59212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3"/>
          <p:cNvSpPr/>
          <p:nvPr/>
        </p:nvSpPr>
        <p:spPr>
          <a:xfrm>
            <a:off x="4866077" y="3341498"/>
            <a:ext cx="135731" cy="13573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3"/>
          <p:cNvSpPr txBox="1"/>
          <p:nvPr/>
        </p:nvSpPr>
        <p:spPr>
          <a:xfrm>
            <a:off x="1520613" y="2673957"/>
            <a:ext cx="175145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Invested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3"/>
          <p:cNvSpPr/>
          <p:nvPr/>
        </p:nvSpPr>
        <p:spPr>
          <a:xfrm>
            <a:off x="1621662" y="2958080"/>
            <a:ext cx="3409160" cy="720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3"/>
          <p:cNvSpPr/>
          <p:nvPr/>
        </p:nvSpPr>
        <p:spPr>
          <a:xfrm>
            <a:off x="1620154" y="2969190"/>
            <a:ext cx="2954050" cy="77008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13"/>
          <p:cNvSpPr/>
          <p:nvPr/>
        </p:nvSpPr>
        <p:spPr>
          <a:xfrm>
            <a:off x="4574204" y="2935733"/>
            <a:ext cx="135731" cy="13573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13"/>
          <p:cNvSpPr txBox="1"/>
          <p:nvPr/>
        </p:nvSpPr>
        <p:spPr>
          <a:xfrm>
            <a:off x="7857291" y="1603852"/>
            <a:ext cx="2174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Akhilesh Patil</a:t>
            </a:r>
            <a:endParaRPr/>
          </a:p>
        </p:txBody>
      </p:sp>
      <p:pic>
        <p:nvPicPr>
          <p:cNvPr id="743" name="Google Shape;74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1465" y="1295822"/>
            <a:ext cx="1008803" cy="1008803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744" name="Google Shape;74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033" y="4186626"/>
            <a:ext cx="1037100" cy="10371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745" name="Google Shape;74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721" y="1296779"/>
            <a:ext cx="1033732" cy="1033732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746" name="Google Shape;746;p13"/>
          <p:cNvSpPr txBox="1"/>
          <p:nvPr/>
        </p:nvSpPr>
        <p:spPr>
          <a:xfrm>
            <a:off x="1536207" y="4186616"/>
            <a:ext cx="2174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Prasenjeet Gadhe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13"/>
          <p:cNvSpPr txBox="1"/>
          <p:nvPr/>
        </p:nvSpPr>
        <p:spPr>
          <a:xfrm>
            <a:off x="7893273" y="4233577"/>
            <a:ext cx="22763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Nikhil Belavinakodige 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8" name="Google Shape;74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04852" y="3934876"/>
            <a:ext cx="992071" cy="1008803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749" name="Google Shape;749;p13"/>
          <p:cNvSpPr txBox="1"/>
          <p:nvPr/>
        </p:nvSpPr>
        <p:spPr>
          <a:xfrm>
            <a:off x="1520612" y="2027626"/>
            <a:ext cx="423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id-ID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Gathering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id-ID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Series Decomposition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id-ID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Presentation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13"/>
          <p:cNvSpPr txBox="1"/>
          <p:nvPr/>
        </p:nvSpPr>
        <p:spPr>
          <a:xfrm>
            <a:off x="1559687" y="5607093"/>
            <a:ext cx="175145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Effort Estimate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3"/>
          <p:cNvSpPr/>
          <p:nvPr/>
        </p:nvSpPr>
        <p:spPr>
          <a:xfrm>
            <a:off x="1654342" y="5884821"/>
            <a:ext cx="3409160" cy="720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3"/>
          <p:cNvSpPr/>
          <p:nvPr/>
        </p:nvSpPr>
        <p:spPr>
          <a:xfrm>
            <a:off x="1672017" y="5897609"/>
            <a:ext cx="3226144" cy="57058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3"/>
          <p:cNvSpPr/>
          <p:nvPr/>
        </p:nvSpPr>
        <p:spPr>
          <a:xfrm>
            <a:off x="4912966" y="5849170"/>
            <a:ext cx="135731" cy="13573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3"/>
          <p:cNvSpPr txBox="1"/>
          <p:nvPr/>
        </p:nvSpPr>
        <p:spPr>
          <a:xfrm>
            <a:off x="1565031" y="5196998"/>
            <a:ext cx="175145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Invested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3"/>
          <p:cNvSpPr/>
          <p:nvPr/>
        </p:nvSpPr>
        <p:spPr>
          <a:xfrm>
            <a:off x="1666080" y="5481121"/>
            <a:ext cx="3409160" cy="720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3"/>
          <p:cNvSpPr/>
          <p:nvPr/>
        </p:nvSpPr>
        <p:spPr>
          <a:xfrm>
            <a:off x="1664573" y="5492231"/>
            <a:ext cx="2992038" cy="77008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3"/>
          <p:cNvSpPr/>
          <p:nvPr/>
        </p:nvSpPr>
        <p:spPr>
          <a:xfrm>
            <a:off x="4558413" y="5447102"/>
            <a:ext cx="135731" cy="13573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3"/>
          <p:cNvSpPr txBox="1"/>
          <p:nvPr/>
        </p:nvSpPr>
        <p:spPr>
          <a:xfrm>
            <a:off x="1565031" y="4550667"/>
            <a:ext cx="3091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id-ID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gathering, Regression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id-ID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Approach Planning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id-ID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Exponential smoothing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9" name="Google Shape;759;p13"/>
          <p:cNvSpPr txBox="1"/>
          <p:nvPr/>
        </p:nvSpPr>
        <p:spPr>
          <a:xfrm>
            <a:off x="7898874" y="2964036"/>
            <a:ext cx="175145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Effort Estimate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3"/>
          <p:cNvSpPr/>
          <p:nvPr/>
        </p:nvSpPr>
        <p:spPr>
          <a:xfrm>
            <a:off x="7986085" y="3266863"/>
            <a:ext cx="3409160" cy="720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3"/>
          <p:cNvSpPr/>
          <p:nvPr/>
        </p:nvSpPr>
        <p:spPr>
          <a:xfrm>
            <a:off x="8003760" y="3279651"/>
            <a:ext cx="3302372" cy="66011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3"/>
          <p:cNvSpPr/>
          <p:nvPr/>
        </p:nvSpPr>
        <p:spPr>
          <a:xfrm>
            <a:off x="11251538" y="3225646"/>
            <a:ext cx="135731" cy="13573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3"/>
          <p:cNvSpPr txBox="1"/>
          <p:nvPr/>
        </p:nvSpPr>
        <p:spPr>
          <a:xfrm>
            <a:off x="7904218" y="2553941"/>
            <a:ext cx="175145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Invested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3"/>
          <p:cNvSpPr/>
          <p:nvPr/>
        </p:nvSpPr>
        <p:spPr>
          <a:xfrm>
            <a:off x="8005267" y="2838064"/>
            <a:ext cx="3409160" cy="720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3"/>
          <p:cNvSpPr/>
          <p:nvPr/>
        </p:nvSpPr>
        <p:spPr>
          <a:xfrm>
            <a:off x="8003759" y="2849174"/>
            <a:ext cx="3099078" cy="720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3"/>
          <p:cNvSpPr/>
          <p:nvPr/>
        </p:nvSpPr>
        <p:spPr>
          <a:xfrm>
            <a:off x="10967106" y="2809480"/>
            <a:ext cx="135731" cy="13573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3"/>
          <p:cNvSpPr txBox="1"/>
          <p:nvPr/>
        </p:nvSpPr>
        <p:spPr>
          <a:xfrm>
            <a:off x="7904218" y="1907610"/>
            <a:ext cx="309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id-ID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Gathering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id-ID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Series Regression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t/>
            </a:r>
            <a:endParaRPr/>
          </a:p>
        </p:txBody>
      </p:sp>
      <p:sp>
        <p:nvSpPr>
          <p:cNvPr id="768" name="Google Shape;768;p13"/>
          <p:cNvSpPr txBox="1"/>
          <p:nvPr/>
        </p:nvSpPr>
        <p:spPr>
          <a:xfrm>
            <a:off x="7938048" y="5676939"/>
            <a:ext cx="175145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Effort Estimate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3"/>
          <p:cNvSpPr/>
          <p:nvPr/>
        </p:nvSpPr>
        <p:spPr>
          <a:xfrm>
            <a:off x="8032703" y="5954667"/>
            <a:ext cx="3409160" cy="720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3"/>
          <p:cNvSpPr/>
          <p:nvPr/>
        </p:nvSpPr>
        <p:spPr>
          <a:xfrm>
            <a:off x="8050377" y="5967455"/>
            <a:ext cx="3344867" cy="45719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3"/>
          <p:cNvSpPr/>
          <p:nvPr/>
        </p:nvSpPr>
        <p:spPr>
          <a:xfrm>
            <a:off x="11306132" y="5932181"/>
            <a:ext cx="135731" cy="13573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3"/>
          <p:cNvSpPr txBox="1"/>
          <p:nvPr/>
        </p:nvSpPr>
        <p:spPr>
          <a:xfrm>
            <a:off x="7943392" y="5266844"/>
            <a:ext cx="175145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Invested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3"/>
          <p:cNvSpPr/>
          <p:nvPr/>
        </p:nvSpPr>
        <p:spPr>
          <a:xfrm>
            <a:off x="8044441" y="5550967"/>
            <a:ext cx="3409160" cy="720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3"/>
          <p:cNvSpPr/>
          <p:nvPr/>
        </p:nvSpPr>
        <p:spPr>
          <a:xfrm>
            <a:off x="8042933" y="5562077"/>
            <a:ext cx="3059903" cy="6089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3"/>
          <p:cNvSpPr/>
          <p:nvPr/>
        </p:nvSpPr>
        <p:spPr>
          <a:xfrm>
            <a:off x="11008721" y="5537157"/>
            <a:ext cx="135731" cy="13573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13"/>
          <p:cNvSpPr txBox="1"/>
          <p:nvPr/>
        </p:nvSpPr>
        <p:spPr>
          <a:xfrm>
            <a:off x="7943392" y="4620513"/>
            <a:ext cx="3091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id-ID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Gathering, Data Cleaning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id-ID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ARIMA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4"/>
          <p:cNvSpPr txBox="1"/>
          <p:nvPr/>
        </p:nvSpPr>
        <p:spPr>
          <a:xfrm>
            <a:off x="4248516" y="2968631"/>
            <a:ext cx="3724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</a:t>
            </a:r>
            <a:r>
              <a:rPr lang="id-ID" sz="4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you</a:t>
            </a:r>
            <a:r>
              <a:rPr lang="id-ID" sz="4500">
                <a:solidFill>
                  <a:srgbClr val="39C4F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4500">
              <a:solidFill>
                <a:srgbClr val="39C4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offee" id="782" name="Google Shape;7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1650" y="2715599"/>
            <a:ext cx="983226" cy="98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3b7c4a63a2_5_0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Time Series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Introduction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23" name="Google Shape;223;g23b7c4a63a2_5_0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224" name="Google Shape;224;g23b7c4a63a2_5_0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g23b7c4a63a2_5_0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g23b7c4a63a2_5_0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g23b7c4a63a2_5_0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g23b7c4a63a2_5_0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g23b7c4a63a2_5_0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" name="Google Shape;230;g23b7c4a63a2_5_0"/>
          <p:cNvSpPr txBox="1"/>
          <p:nvPr/>
        </p:nvSpPr>
        <p:spPr>
          <a:xfrm>
            <a:off x="501325" y="1461275"/>
            <a:ext cx="11112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 Series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allows to enhance comprehension and predictions on any quantitative variable of interest (sales, resources, financial KPIs, logistics, sensors’ measurements, logistics, 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inventory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planning, etc.), using either </a:t>
            </a:r>
            <a:r>
              <a:rPr b="1"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b="1" lang="id-ID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multiple</a:t>
            </a:r>
            <a:r>
              <a:rPr lang="id-ID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variables. For a given timestamp and set of variables, we wish to predict (forecast) a Target for future dates.</a:t>
            </a:r>
            <a:endParaRPr/>
          </a:p>
        </p:txBody>
      </p:sp>
      <p:sp>
        <p:nvSpPr>
          <p:cNvPr id="231" name="Google Shape;231;g23b7c4a63a2_5_0"/>
          <p:cNvSpPr txBox="1"/>
          <p:nvPr/>
        </p:nvSpPr>
        <p:spPr>
          <a:xfrm>
            <a:off x="501325" y="2682125"/>
            <a:ext cx="11112000" cy="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Time Series Forecast </a:t>
            </a:r>
            <a:r>
              <a:rPr lang="id-ID" sz="2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Strategies</a:t>
            </a:r>
            <a:endParaRPr sz="2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g23b7c4a63a2_5_0"/>
          <p:cNvSpPr txBox="1"/>
          <p:nvPr/>
        </p:nvSpPr>
        <p:spPr>
          <a:xfrm>
            <a:off x="501325" y="3429000"/>
            <a:ext cx="5973900" cy="3387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latin typeface="Avenir"/>
                <a:ea typeface="Avenir"/>
                <a:cs typeface="Avenir"/>
                <a:sym typeface="Avenir"/>
              </a:rPr>
              <a:t>Forecasting using </a:t>
            </a:r>
            <a:r>
              <a:rPr lang="id-ID" sz="1600">
                <a:latin typeface="Avenir"/>
                <a:ea typeface="Avenir"/>
                <a:cs typeface="Avenir"/>
                <a:sym typeface="Avenir"/>
              </a:rPr>
              <a:t>only</a:t>
            </a:r>
            <a:r>
              <a:rPr lang="id-ID" sz="1600">
                <a:latin typeface="Avenir"/>
                <a:ea typeface="Avenir"/>
                <a:cs typeface="Avenir"/>
                <a:sym typeface="Avenir"/>
              </a:rPr>
              <a:t> one Target</a:t>
            </a:r>
            <a:r>
              <a:rPr b="1" lang="id-ID" sz="1600">
                <a:latin typeface="Avenir"/>
                <a:ea typeface="Avenir"/>
                <a:cs typeface="Avenir"/>
                <a:sym typeface="Avenir"/>
              </a:rPr>
              <a:t> variable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g23b7c4a63a2_5_0"/>
          <p:cNvSpPr txBox="1"/>
          <p:nvPr/>
        </p:nvSpPr>
        <p:spPr>
          <a:xfrm>
            <a:off x="501342" y="4169725"/>
            <a:ext cx="442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4" name="Google Shape;234;g23b7c4a63a2_5_0"/>
          <p:cNvGraphicFramePr/>
          <p:nvPr/>
        </p:nvGraphicFramePr>
        <p:xfrm>
          <a:off x="539225" y="4017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{961F2EF5-631C-40AE-A8A6-FA5085456FB7}</a:tableStyleId>
              </a:tblPr>
              <a:tblGrid>
                <a:gridCol w="1062250"/>
                <a:gridCol w="859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rgbClr val="FFFF00"/>
                          </a:solidFill>
                        </a:rPr>
                        <a:t>Timestamp (X)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rgbClr val="FFFF00"/>
                          </a:solidFill>
                        </a:rPr>
                        <a:t>Sales (Y)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chemeClr val="lt1"/>
                          </a:solidFill>
                        </a:rPr>
                        <a:t>March 2023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chemeClr val="lt1"/>
                          </a:solidFill>
                        </a:rPr>
                        <a:t>5 Million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chemeClr val="lt1"/>
                          </a:solidFill>
                        </a:rPr>
                        <a:t>April 2023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chemeClr val="lt1"/>
                          </a:solidFill>
                        </a:rPr>
                        <a:t>3 Million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chemeClr val="lt1"/>
                          </a:solidFill>
                        </a:rPr>
                        <a:t>May 2023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chemeClr val="lt1"/>
                          </a:solidFill>
                        </a:rPr>
                        <a:t>?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chemeClr val="lt1"/>
                          </a:solidFill>
                        </a:rPr>
                        <a:t>June 2023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chemeClr val="lt1"/>
                          </a:solidFill>
                        </a:rPr>
                        <a:t>?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5" name="Google Shape;235;g23b7c4a63a2_5_0"/>
          <p:cNvSpPr txBox="1"/>
          <p:nvPr/>
        </p:nvSpPr>
        <p:spPr>
          <a:xfrm>
            <a:off x="2461150" y="3910575"/>
            <a:ext cx="4128000" cy="22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The simplest time series forecasting methods use only information on the variable to be forecast, and make no attempt to discover the factors that affect its behaviour. </a:t>
            </a:r>
            <a:r>
              <a:rPr lang="id-ID" sz="1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Therefore they will </a:t>
            </a:r>
            <a:r>
              <a:rPr lang="id-ID" sz="1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extrapolat</a:t>
            </a:r>
            <a:r>
              <a:rPr lang="id-ID" sz="1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id-ID" sz="1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 trend and seasonal patterns, but they ignore all other information. </a:t>
            </a:r>
            <a:endParaRPr sz="1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000" u="sng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Techniques:</a:t>
            </a:r>
            <a:endParaRPr b="1" sz="1000" u="sng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"/>
              <a:buFont typeface="Roboto"/>
              <a:buChar char="➔"/>
            </a:pPr>
            <a:r>
              <a:rPr lang="id-ID" sz="1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Decomposition (Moving Averages)</a:t>
            </a:r>
            <a:endParaRPr sz="1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"/>
              <a:buFont typeface="Roboto"/>
              <a:buChar char="➔"/>
            </a:pPr>
            <a:r>
              <a:rPr lang="id-ID" sz="1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Exponential smoothing</a:t>
            </a:r>
            <a:endParaRPr sz="1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"/>
              <a:buFont typeface="Roboto"/>
              <a:buChar char="➔"/>
            </a:pPr>
            <a:r>
              <a:rPr lang="id-ID" sz="1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ARIMA</a:t>
            </a:r>
            <a:endParaRPr sz="1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"/>
              <a:buFont typeface="Roboto"/>
              <a:buChar char="➔"/>
            </a:pPr>
            <a:r>
              <a:rPr lang="id-ID" sz="1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Seasonal ARIMA</a:t>
            </a:r>
            <a:endParaRPr sz="1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g23b7c4a63a2_5_0"/>
          <p:cNvSpPr txBox="1"/>
          <p:nvPr/>
        </p:nvSpPr>
        <p:spPr>
          <a:xfrm>
            <a:off x="6952600" y="3429000"/>
            <a:ext cx="4660800" cy="3387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latin typeface="Avenir"/>
                <a:ea typeface="Avenir"/>
                <a:cs typeface="Avenir"/>
                <a:sym typeface="Avenir"/>
              </a:rPr>
              <a:t>Forecasting using Target &amp; other variables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g23b7c4a63a2_5_0"/>
          <p:cNvSpPr txBox="1"/>
          <p:nvPr/>
        </p:nvSpPr>
        <p:spPr>
          <a:xfrm>
            <a:off x="6952618" y="4169725"/>
            <a:ext cx="442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8" name="Google Shape;238;g23b7c4a63a2_5_0"/>
          <p:cNvGraphicFramePr/>
          <p:nvPr/>
        </p:nvGraphicFramePr>
        <p:xfrm>
          <a:off x="6990500" y="4017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{961F2EF5-631C-40AE-A8A6-FA5085456FB7}</a:tableStyleId>
              </a:tblPr>
              <a:tblGrid>
                <a:gridCol w="979825"/>
                <a:gridCol w="847325"/>
                <a:gridCol w="619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rgbClr val="FFFF00"/>
                          </a:solidFill>
                        </a:rPr>
                        <a:t>Timestamp (X1)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rgbClr val="FFFF00"/>
                          </a:solidFill>
                        </a:rPr>
                        <a:t>Is Holiday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rgbClr val="FFFF00"/>
                          </a:solidFill>
                        </a:rPr>
                        <a:t>(X2)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rgbClr val="FFFF00"/>
                          </a:solidFill>
                        </a:rPr>
                        <a:t>Sales 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rgbClr val="FFFF00"/>
                          </a:solidFill>
                        </a:rPr>
                        <a:t>(Y)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chemeClr val="lt1"/>
                          </a:solidFill>
                        </a:rPr>
                        <a:t>03 / 01 / </a:t>
                      </a:r>
                      <a:r>
                        <a:rPr lang="id-ID" sz="1000">
                          <a:solidFill>
                            <a:schemeClr val="lt1"/>
                          </a:solidFill>
                        </a:rPr>
                        <a:t>2023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chemeClr val="lt1"/>
                          </a:solidFill>
                        </a:rPr>
                        <a:t>FALSE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chemeClr val="lt1"/>
                          </a:solidFill>
                        </a:rPr>
                        <a:t>5 M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chemeClr val="lt1"/>
                          </a:solidFill>
                        </a:rPr>
                        <a:t>03 / 02 / 2023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chemeClr val="lt1"/>
                          </a:solidFill>
                        </a:rPr>
                        <a:t>TRUE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chemeClr val="lt1"/>
                          </a:solidFill>
                        </a:rPr>
                        <a:t>5.2 M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chemeClr val="lt1"/>
                          </a:solidFill>
                        </a:rPr>
                        <a:t>…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chemeClr val="lt1"/>
                          </a:solidFill>
                        </a:rPr>
                        <a:t>…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chemeClr val="lt1"/>
                          </a:solidFill>
                        </a:rPr>
                        <a:t>…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chemeClr val="lt1"/>
                          </a:solidFill>
                        </a:rPr>
                        <a:t>06 / 01 / 2023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chemeClr val="lt1"/>
                          </a:solidFill>
                        </a:rPr>
                        <a:t>TRUE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000">
                          <a:solidFill>
                            <a:schemeClr val="lt1"/>
                          </a:solidFill>
                        </a:rPr>
                        <a:t>?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9" name="Google Shape;239;g23b7c4a63a2_5_0"/>
          <p:cNvSpPr txBox="1"/>
          <p:nvPr/>
        </p:nvSpPr>
        <p:spPr>
          <a:xfrm>
            <a:off x="9472200" y="3906892"/>
            <a:ext cx="22215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The advanced forecasting methods use other variables which affect the Target variable and help in forecasting..</a:t>
            </a:r>
            <a:endParaRPr sz="1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000" u="sng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Techniques:</a:t>
            </a:r>
            <a:endParaRPr b="1" sz="1000" u="sng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"/>
              <a:buFont typeface="Roboto"/>
              <a:buChar char="➔"/>
            </a:pPr>
            <a:r>
              <a:rPr lang="id-ID" sz="1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Dynamic Regression</a:t>
            </a:r>
            <a:endParaRPr sz="1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"/>
              <a:buFont typeface="Roboto"/>
              <a:buChar char="➔"/>
            </a:pPr>
            <a:r>
              <a:rPr lang="id-ID" sz="1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Longitudinal Modelling </a:t>
            </a:r>
            <a:endParaRPr sz="1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"/>
              <a:buFont typeface="Roboto"/>
              <a:buChar char="➔"/>
            </a:pPr>
            <a:r>
              <a:rPr lang="id-ID" sz="1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Hierarchical</a:t>
            </a:r>
            <a:r>
              <a:rPr lang="id-ID" sz="1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 Networks</a:t>
            </a:r>
            <a:endParaRPr sz="1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00"/>
              <a:buFont typeface="Roboto"/>
              <a:buChar char="➔"/>
            </a:pPr>
            <a:r>
              <a:rPr lang="id-ID" sz="1000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Neural Networks (LSTM)</a:t>
            </a:r>
            <a:endParaRPr sz="1000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7c4a63a2_5_37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Time Series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Introduction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46" name="Google Shape;246;g23b7c4a63a2_5_37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247" name="Google Shape;247;g23b7c4a63a2_5_37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g23b7c4a63a2_5_37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g23b7c4a63a2_5_37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g23b7c4a63a2_5_37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g23b7c4a63a2_5_37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g23b7c4a63a2_5_37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53" name="Google Shape;253;g23b7c4a63a2_5_37"/>
          <p:cNvGraphicFramePr/>
          <p:nvPr/>
        </p:nvGraphicFramePr>
        <p:xfrm>
          <a:off x="501325" y="2296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{961F2EF5-631C-40AE-A8A6-FA5085456FB7}</a:tableStyleId>
              </a:tblPr>
              <a:tblGrid>
                <a:gridCol w="1133375"/>
                <a:gridCol w="1262650"/>
                <a:gridCol w="891050"/>
                <a:gridCol w="937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300">
                          <a:solidFill>
                            <a:srgbClr val="FFFF00"/>
                          </a:solidFill>
                        </a:rPr>
                        <a:t>Timestamp</a:t>
                      </a:r>
                      <a:endParaRPr sz="13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300">
                          <a:solidFill>
                            <a:srgbClr val="FFFF00"/>
                          </a:solidFill>
                        </a:rPr>
                        <a:t>Temperature</a:t>
                      </a:r>
                      <a:endParaRPr sz="13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300">
                          <a:solidFill>
                            <a:srgbClr val="FFFF00"/>
                          </a:solidFill>
                        </a:rPr>
                        <a:t>Weather</a:t>
                      </a:r>
                      <a:endParaRPr sz="13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300">
                          <a:solidFill>
                            <a:srgbClr val="FFFF00"/>
                          </a:solidFill>
                        </a:rPr>
                        <a:t>Sales (M)</a:t>
                      </a:r>
                      <a:endParaRPr sz="13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300">
                          <a:solidFill>
                            <a:schemeClr val="lt1"/>
                          </a:solidFill>
                        </a:rPr>
                        <a:t>2023-04-01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300">
                          <a:solidFill>
                            <a:schemeClr val="lt1"/>
                          </a:solidFill>
                        </a:rPr>
                        <a:t>22 * C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300">
                          <a:solidFill>
                            <a:schemeClr val="lt1"/>
                          </a:solidFill>
                        </a:rPr>
                        <a:t>Rain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300">
                          <a:solidFill>
                            <a:schemeClr val="lt1"/>
                          </a:solidFill>
                        </a:rPr>
                        <a:t>0.40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300">
                          <a:solidFill>
                            <a:schemeClr val="lt1"/>
                          </a:solidFill>
                        </a:rPr>
                        <a:t>2023-04-02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300">
                          <a:solidFill>
                            <a:schemeClr val="lt1"/>
                          </a:solidFill>
                        </a:rPr>
                        <a:t>- </a:t>
                      </a:r>
                      <a:r>
                        <a:rPr lang="id-ID" sz="1300">
                          <a:solidFill>
                            <a:schemeClr val="lt1"/>
                          </a:solidFill>
                        </a:rPr>
                        <a:t>4 * C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300">
                          <a:solidFill>
                            <a:schemeClr val="lt1"/>
                          </a:solidFill>
                        </a:rPr>
                        <a:t>Snow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300">
                          <a:solidFill>
                            <a:schemeClr val="lt1"/>
                          </a:solidFill>
                        </a:rPr>
                        <a:t>0.29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>
                          <a:solidFill>
                            <a:schemeClr val="lt1"/>
                          </a:solidFill>
                        </a:rPr>
                        <a:t>…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300">
                          <a:solidFill>
                            <a:schemeClr val="lt1"/>
                          </a:solidFill>
                        </a:rPr>
                        <a:t>2023-04-30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300">
                          <a:solidFill>
                            <a:schemeClr val="lt1"/>
                          </a:solidFill>
                        </a:rPr>
                        <a:t>10 * C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300">
                          <a:solidFill>
                            <a:schemeClr val="lt1"/>
                          </a:solidFill>
                        </a:rPr>
                        <a:t>Sunny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300">
                          <a:solidFill>
                            <a:schemeClr val="lt1"/>
                          </a:solidFill>
                        </a:rPr>
                        <a:t>1.02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54" name="Google Shape;254;g23b7c4a63a2_5_37"/>
          <p:cNvCxnSpPr/>
          <p:nvPr/>
        </p:nvCxnSpPr>
        <p:spPr>
          <a:xfrm flipH="1" rot="10800000">
            <a:off x="6726625" y="4812650"/>
            <a:ext cx="4761300" cy="240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g23b7c4a63a2_5_37"/>
          <p:cNvCxnSpPr/>
          <p:nvPr/>
        </p:nvCxnSpPr>
        <p:spPr>
          <a:xfrm rot="10800000">
            <a:off x="6738675" y="1854675"/>
            <a:ext cx="24000" cy="30060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g23b7c4a63a2_5_37"/>
          <p:cNvSpPr/>
          <p:nvPr/>
        </p:nvSpPr>
        <p:spPr>
          <a:xfrm>
            <a:off x="6762675" y="2780600"/>
            <a:ext cx="3643161" cy="1623175"/>
          </a:xfrm>
          <a:custGeom>
            <a:rect b="b" l="l" r="r" t="t"/>
            <a:pathLst>
              <a:path extrusionOk="0" h="64927" w="128893">
                <a:moveTo>
                  <a:pt x="0" y="27895"/>
                </a:moveTo>
                <a:cubicBezTo>
                  <a:pt x="14764" y="35274"/>
                  <a:pt x="30081" y="42039"/>
                  <a:pt x="43285" y="51942"/>
                </a:cubicBezTo>
                <a:cubicBezTo>
                  <a:pt x="47834" y="55354"/>
                  <a:pt x="48661" y="64927"/>
                  <a:pt x="54347" y="64927"/>
                </a:cubicBezTo>
                <a:cubicBezTo>
                  <a:pt x="55322" y="64927"/>
                  <a:pt x="54392" y="62914"/>
                  <a:pt x="54828" y="62042"/>
                </a:cubicBezTo>
                <a:cubicBezTo>
                  <a:pt x="55645" y="60407"/>
                  <a:pt x="57614" y="59656"/>
                  <a:pt x="59156" y="58675"/>
                </a:cubicBezTo>
                <a:cubicBezTo>
                  <a:pt x="67650" y="53270"/>
                  <a:pt x="69378" y="40669"/>
                  <a:pt x="77432" y="34628"/>
                </a:cubicBezTo>
                <a:cubicBezTo>
                  <a:pt x="79772" y="32873"/>
                  <a:pt x="83655" y="37694"/>
                  <a:pt x="86089" y="36071"/>
                </a:cubicBezTo>
                <a:cubicBezTo>
                  <a:pt x="90547" y="33099"/>
                  <a:pt x="94136" y="22999"/>
                  <a:pt x="98594" y="25971"/>
                </a:cubicBezTo>
                <a:cubicBezTo>
                  <a:pt x="101086" y="27632"/>
                  <a:pt x="104346" y="27649"/>
                  <a:pt x="107251" y="28375"/>
                </a:cubicBezTo>
                <a:cubicBezTo>
                  <a:pt x="108247" y="28624"/>
                  <a:pt x="108321" y="31350"/>
                  <a:pt x="109175" y="30780"/>
                </a:cubicBezTo>
                <a:cubicBezTo>
                  <a:pt x="119311" y="24018"/>
                  <a:pt x="123444" y="10898"/>
                  <a:pt x="128893" y="0"/>
                </a:cubicBezTo>
              </a:path>
            </a:pathLst>
          </a:cu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7" name="Google Shape;257;g23b7c4a63a2_5_37"/>
          <p:cNvSpPr/>
          <p:nvPr/>
        </p:nvSpPr>
        <p:spPr>
          <a:xfrm>
            <a:off x="10405824" y="2041800"/>
            <a:ext cx="709380" cy="738769"/>
          </a:xfrm>
          <a:custGeom>
            <a:rect b="b" l="l" r="r" t="t"/>
            <a:pathLst>
              <a:path extrusionOk="0" h="25768" w="25009">
                <a:moveTo>
                  <a:pt x="0" y="25768"/>
                </a:moveTo>
                <a:cubicBezTo>
                  <a:pt x="6116" y="18123"/>
                  <a:pt x="10360" y="8199"/>
                  <a:pt x="18757" y="3164"/>
                </a:cubicBezTo>
                <a:cubicBezTo>
                  <a:pt x="20726" y="1984"/>
                  <a:pt x="22956" y="-748"/>
                  <a:pt x="25009" y="278"/>
                </a:cubicBezTo>
              </a:path>
            </a:pathLst>
          </a:custGeom>
          <a:noFill/>
          <a:ln cap="flat" cmpd="sng" w="1143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8" name="Google Shape;258;g23b7c4a63a2_5_37"/>
          <p:cNvSpPr txBox="1"/>
          <p:nvPr/>
        </p:nvSpPr>
        <p:spPr>
          <a:xfrm>
            <a:off x="6810775" y="5041050"/>
            <a:ext cx="504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>
                <a:solidFill>
                  <a:schemeClr val="lt1"/>
                </a:solidFill>
              </a:rPr>
              <a:t>04-01		04-10		04-18		04-25	     04-30     05-01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>
                <a:solidFill>
                  <a:schemeClr val="lt1"/>
                </a:solidFill>
              </a:rPr>
              <a:t>Time Stamp (2023)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9" name="Google Shape;259;g23b7c4a63a2_5_37"/>
          <p:cNvSpPr txBox="1"/>
          <p:nvPr/>
        </p:nvSpPr>
        <p:spPr>
          <a:xfrm>
            <a:off x="6762675" y="1902850"/>
            <a:ext cx="3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>
                <a:solidFill>
                  <a:srgbClr val="FFFF00"/>
                </a:solidFill>
              </a:rPr>
              <a:t>←—---                  KNOWN                —--→ 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60" name="Google Shape;260;g23b7c4a63a2_5_37"/>
          <p:cNvSpPr txBox="1"/>
          <p:nvPr/>
        </p:nvSpPr>
        <p:spPr>
          <a:xfrm rot="-2913295">
            <a:off x="9187611" y="2289367"/>
            <a:ext cx="3787268" cy="4002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>
                <a:solidFill>
                  <a:srgbClr val="00FF00"/>
                </a:solidFill>
              </a:rPr>
              <a:t>FORECAST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61" name="Google Shape;261;g23b7c4a63a2_5_37"/>
          <p:cNvSpPr txBox="1"/>
          <p:nvPr/>
        </p:nvSpPr>
        <p:spPr>
          <a:xfrm rot="-5400000">
            <a:off x="4827500" y="3274150"/>
            <a:ext cx="31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>
                <a:solidFill>
                  <a:schemeClr val="lt1"/>
                </a:solidFill>
              </a:rPr>
              <a:t>Sales (Millions)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2" name="Google Shape;262;g23b7c4a63a2_5_37"/>
          <p:cNvSpPr txBox="1"/>
          <p:nvPr/>
        </p:nvSpPr>
        <p:spPr>
          <a:xfrm>
            <a:off x="501275" y="1755850"/>
            <a:ext cx="422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700">
                <a:solidFill>
                  <a:schemeClr val="lt1"/>
                </a:solidFill>
              </a:rPr>
              <a:t>Sample</a:t>
            </a:r>
            <a:r>
              <a:rPr b="1" lang="id-ID" sz="1700">
                <a:solidFill>
                  <a:schemeClr val="lt1"/>
                </a:solidFill>
              </a:rPr>
              <a:t> Time Series </a:t>
            </a:r>
            <a:r>
              <a:rPr lang="id-ID" sz="1700">
                <a:solidFill>
                  <a:schemeClr val="lt1"/>
                </a:solidFill>
              </a:rPr>
              <a:t>Data</a:t>
            </a:r>
            <a:endParaRPr sz="1700">
              <a:solidFill>
                <a:schemeClr val="lt1"/>
              </a:solidFill>
            </a:endParaRPr>
          </a:p>
        </p:txBody>
      </p:sp>
      <p:cxnSp>
        <p:nvCxnSpPr>
          <p:cNvPr id="263" name="Google Shape;263;g23b7c4a63a2_5_37"/>
          <p:cNvCxnSpPr/>
          <p:nvPr/>
        </p:nvCxnSpPr>
        <p:spPr>
          <a:xfrm>
            <a:off x="5119425" y="3347475"/>
            <a:ext cx="782700" cy="20400"/>
          </a:xfrm>
          <a:prstGeom prst="straightConnector1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g23b7c4a63a2_5_37"/>
          <p:cNvSpPr txBox="1"/>
          <p:nvPr/>
        </p:nvSpPr>
        <p:spPr>
          <a:xfrm>
            <a:off x="5043225" y="3543700"/>
            <a:ext cx="98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chemeClr val="lt1"/>
                </a:solidFill>
              </a:rPr>
              <a:t>Using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chemeClr val="lt1"/>
                </a:solidFill>
              </a:rPr>
              <a:t>one OR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chemeClr val="lt1"/>
                </a:solidFill>
              </a:rPr>
              <a:t>many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chemeClr val="lt1"/>
                </a:solidFill>
              </a:rPr>
              <a:t>predictors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3b7c4a63a2_0_0"/>
          <p:cNvSpPr txBox="1"/>
          <p:nvPr/>
        </p:nvSpPr>
        <p:spPr>
          <a:xfrm>
            <a:off x="455676" y="240025"/>
            <a:ext cx="7742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Time Series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Forecasting Pipeline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71" name="Google Shape;271;g23b7c4a63a2_0_0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272" name="Google Shape;272;g23b7c4a63a2_0_0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g23b7c4a63a2_0_0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g23b7c4a63a2_0_0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g23b7c4a63a2_0_0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g23b7c4a63a2_0_0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g23b7c4a63a2_0_0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g23b7c4a63a2_0_0"/>
          <p:cNvSpPr txBox="1"/>
          <p:nvPr/>
        </p:nvSpPr>
        <p:spPr>
          <a:xfrm>
            <a:off x="501325" y="1374225"/>
            <a:ext cx="9842100" cy="400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STEP 1: Collect Continuous Time-Series Data (Daily, Weekly, etc)</a:t>
            </a:r>
            <a:endParaRPr b="1"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9" name="Google Shape;279;g23b7c4a63a2_0_0"/>
          <p:cNvSpPr txBox="1"/>
          <p:nvPr/>
        </p:nvSpPr>
        <p:spPr>
          <a:xfrm>
            <a:off x="501325" y="2034325"/>
            <a:ext cx="98421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STEP 2: Preprocess Dataset (Missing Values, Scaling, Convert to TS-Object, etc)</a:t>
            </a:r>
            <a:endParaRPr b="1"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0" name="Google Shape;280;g23b7c4a63a2_0_0"/>
          <p:cNvSpPr txBox="1"/>
          <p:nvPr/>
        </p:nvSpPr>
        <p:spPr>
          <a:xfrm>
            <a:off x="501325" y="2694425"/>
            <a:ext cx="9511200" cy="40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STEP 3: Decomposition of Time-Series into Trend-Cyclic, Seasonality, Remainder</a:t>
            </a:r>
            <a:endParaRPr b="1"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g23b7c4a63a2_0_0"/>
          <p:cNvSpPr txBox="1"/>
          <p:nvPr/>
        </p:nvSpPr>
        <p:spPr>
          <a:xfrm>
            <a:off x="501325" y="3364000"/>
            <a:ext cx="9511200" cy="400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STEP 4: Detailed Analysis of Patterns, Anomalies, Impact of other predictors </a:t>
            </a:r>
            <a:endParaRPr b="1"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g23b7c4a63a2_0_0"/>
          <p:cNvSpPr txBox="1"/>
          <p:nvPr/>
        </p:nvSpPr>
        <p:spPr>
          <a:xfrm>
            <a:off x="501325" y="4033575"/>
            <a:ext cx="8974800" cy="400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STEP 5: Choose a Strategy (One Predictor, Unique-ID, Multiple Preds)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g23b7c4a63a2_0_0"/>
          <p:cNvSpPr txBox="1"/>
          <p:nvPr/>
        </p:nvSpPr>
        <p:spPr>
          <a:xfrm>
            <a:off x="501325" y="4703150"/>
            <a:ext cx="8278800" cy="400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STEP 6: Forecasting: Basic prediction using decomposed components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g23b7c4a63a2_0_0"/>
          <p:cNvSpPr txBox="1"/>
          <p:nvPr/>
        </p:nvSpPr>
        <p:spPr>
          <a:xfrm>
            <a:off x="501325" y="5372725"/>
            <a:ext cx="10150200" cy="400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latin typeface="Avenir"/>
                <a:ea typeface="Avenir"/>
                <a:cs typeface="Avenir"/>
                <a:sym typeface="Avenir"/>
              </a:rPr>
              <a:t>STEP 7: Forecasting: Generic prediction using ARIMA, Regression, Double-ES, LSTMs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g23b7c4a63a2_0_0"/>
          <p:cNvSpPr txBox="1"/>
          <p:nvPr/>
        </p:nvSpPr>
        <p:spPr>
          <a:xfrm>
            <a:off x="501325" y="6042300"/>
            <a:ext cx="3223800" cy="400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latin typeface="Avenir"/>
                <a:ea typeface="Avenir"/>
                <a:cs typeface="Avenir"/>
                <a:sym typeface="Avenir"/>
              </a:rPr>
              <a:t>STEP 8: Dashboarding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3b7c4a63a2_0_144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Linear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 Regression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92" name="Google Shape;292;g23b7c4a63a2_0_144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293" name="Google Shape;293;g23b7c4a63a2_0_144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g23b7c4a63a2_0_144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g23b7c4a63a2_0_144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g23b7c4a63a2_0_144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g23b7c4a63a2_0_144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g23b7c4a63a2_0_144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9" name="Google Shape;299;g23b7c4a63a2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0924" y="1347462"/>
            <a:ext cx="4732424" cy="38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3b7c4a63a2_0_144"/>
          <p:cNvSpPr txBox="1"/>
          <p:nvPr/>
        </p:nvSpPr>
        <p:spPr>
          <a:xfrm>
            <a:off x="501325" y="1342450"/>
            <a:ext cx="59127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700">
                <a:solidFill>
                  <a:schemeClr val="lt1"/>
                </a:solidFill>
              </a:rPr>
              <a:t>We started with the basic Regression modelling just to check what is the performance of a Linear Regression Model on this dataset, and if the various assumptions hold.  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-"/>
            </a:pPr>
            <a:r>
              <a:rPr lang="id-ID" sz="1700">
                <a:solidFill>
                  <a:schemeClr val="lt1"/>
                </a:solidFill>
              </a:rPr>
              <a:t>R-Squared: 0.11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-"/>
            </a:pPr>
            <a:r>
              <a:rPr lang="id-ID" sz="1700">
                <a:solidFill>
                  <a:schemeClr val="lt1"/>
                </a:solidFill>
              </a:rPr>
              <a:t>Adjusted R-Squared: 0.1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-"/>
            </a:pPr>
            <a:r>
              <a:rPr lang="id-ID" sz="1700">
                <a:solidFill>
                  <a:schemeClr val="lt1"/>
                </a:solidFill>
              </a:rPr>
              <a:t>Extremely low parameter estimates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700">
                <a:solidFill>
                  <a:schemeClr val="lt1"/>
                </a:solidFill>
              </a:rPr>
              <a:t>All assumptions violated </a:t>
            </a:r>
            <a:r>
              <a:rPr lang="id-ID" sz="1700">
                <a:solidFill>
                  <a:srgbClr val="FFFF00"/>
                </a:solidFill>
              </a:rPr>
              <a:t>beyond recognition!</a:t>
            </a:r>
            <a:endParaRPr sz="170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1ef2036993_1_106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Linear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 Regression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307" name="Google Shape;307;g21ef2036993_1_106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308" name="Google Shape;308;g21ef2036993_1_106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g21ef2036993_1_106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g21ef2036993_1_106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g21ef2036993_1_106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g21ef2036993_1_106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g21ef2036993_1_106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g21ef2036993_1_106"/>
          <p:cNvSpPr txBox="1"/>
          <p:nvPr/>
        </p:nvSpPr>
        <p:spPr>
          <a:xfrm>
            <a:off x="501325" y="1241050"/>
            <a:ext cx="20598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900">
                <a:solidFill>
                  <a:schemeClr val="lt1"/>
                </a:solidFill>
              </a:rPr>
              <a:t>Assumptions:</a:t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>
                <a:solidFill>
                  <a:schemeClr val="lt1"/>
                </a:solidFill>
              </a:rPr>
              <a:t>Linearity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>
                <a:solidFill>
                  <a:schemeClr val="lt1"/>
                </a:solidFill>
              </a:rPr>
              <a:t>Independence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>
                <a:solidFill>
                  <a:schemeClr val="lt1"/>
                </a:solidFill>
              </a:rPr>
              <a:t>Homoscedasticity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>
                <a:solidFill>
                  <a:schemeClr val="lt1"/>
                </a:solidFill>
              </a:rPr>
              <a:t>Normality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>
                <a:solidFill>
                  <a:schemeClr val="lt1"/>
                </a:solidFill>
              </a:rPr>
              <a:t>Gram Matrix Inverse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>
                <a:solidFill>
                  <a:schemeClr val="lt1"/>
                </a:solidFill>
              </a:rPr>
              <a:t>Multicollinearity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315" name="Google Shape;315;g21ef2036993_1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9650" y="1237172"/>
            <a:ext cx="4281850" cy="256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1ef2036993_1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088" y="1241047"/>
            <a:ext cx="4268949" cy="25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1ef2036993_1_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6350" y="4098222"/>
            <a:ext cx="4258426" cy="25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1ef2036993_1_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9638" y="4092497"/>
            <a:ext cx="4277550" cy="25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1ef2036993_1_106"/>
          <p:cNvSpPr/>
          <p:nvPr/>
        </p:nvSpPr>
        <p:spPr>
          <a:xfrm rot="-1578744">
            <a:off x="1971599" y="2040019"/>
            <a:ext cx="8248802" cy="24192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rial"/>
              </a:rPr>
              <a:t>FAIL</a:t>
            </a: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3c4eee3ccd_1_92"/>
          <p:cNvSpPr txBox="1"/>
          <p:nvPr/>
        </p:nvSpPr>
        <p:spPr>
          <a:xfrm>
            <a:off x="455671" y="240036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b="1" lang="id-ID" sz="3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Time Series </a:t>
            </a:r>
            <a:r>
              <a:rPr lang="id-ID" sz="3500">
                <a:solidFill>
                  <a:srgbClr val="FFFF00"/>
                </a:solidFill>
                <a:latin typeface="Roboto Light"/>
                <a:ea typeface="Roboto Light"/>
                <a:cs typeface="Roboto Light"/>
                <a:sym typeface="Roboto Light"/>
              </a:rPr>
              <a:t>Regression</a:t>
            </a:r>
            <a:endParaRPr i="0" sz="3500">
              <a:solidFill>
                <a:srgbClr val="FF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326" name="Google Shape;326;g23c4eee3ccd_1_92"/>
          <p:cNvGrpSpPr/>
          <p:nvPr/>
        </p:nvGrpSpPr>
        <p:grpSpPr>
          <a:xfrm>
            <a:off x="501324" y="985469"/>
            <a:ext cx="11112025" cy="66125"/>
            <a:chOff x="5631864" y="3187700"/>
            <a:chExt cx="5909080" cy="63600"/>
          </a:xfrm>
        </p:grpSpPr>
        <p:sp>
          <p:nvSpPr>
            <p:cNvPr id="327" name="Google Shape;327;g23c4eee3ccd_1_92"/>
            <p:cNvSpPr/>
            <p:nvPr/>
          </p:nvSpPr>
          <p:spPr>
            <a:xfrm>
              <a:off x="5631864" y="3187700"/>
              <a:ext cx="984900" cy="6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g23c4eee3ccd_1_92"/>
            <p:cNvSpPr/>
            <p:nvPr/>
          </p:nvSpPr>
          <p:spPr>
            <a:xfrm>
              <a:off x="6616700" y="3187700"/>
              <a:ext cx="984900" cy="6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g23c4eee3ccd_1_92"/>
            <p:cNvSpPr/>
            <p:nvPr/>
          </p:nvSpPr>
          <p:spPr>
            <a:xfrm>
              <a:off x="7601536" y="3187700"/>
              <a:ext cx="984900" cy="6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g23c4eee3ccd_1_92"/>
            <p:cNvSpPr/>
            <p:nvPr/>
          </p:nvSpPr>
          <p:spPr>
            <a:xfrm>
              <a:off x="8586372" y="3187700"/>
              <a:ext cx="984900" cy="6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g23c4eee3ccd_1_92"/>
            <p:cNvSpPr/>
            <p:nvPr/>
          </p:nvSpPr>
          <p:spPr>
            <a:xfrm>
              <a:off x="9571208" y="3187700"/>
              <a:ext cx="984900" cy="6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g23c4eee3ccd_1_92"/>
            <p:cNvSpPr/>
            <p:nvPr/>
          </p:nvSpPr>
          <p:spPr>
            <a:xfrm>
              <a:off x="10556044" y="3187700"/>
              <a:ext cx="984900" cy="6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g23c4eee3ccd_1_92"/>
          <p:cNvSpPr txBox="1"/>
          <p:nvPr/>
        </p:nvSpPr>
        <p:spPr>
          <a:xfrm>
            <a:off x="455671" y="1212561"/>
            <a:ext cx="679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C4FE"/>
              </a:buClr>
              <a:buSzPts val="4400"/>
              <a:buFont typeface="Quattrocento Sans"/>
              <a:buNone/>
            </a:pPr>
            <a:r>
              <a:rPr lang="id-ID" sz="3000">
                <a:solidFill>
                  <a:srgbClr val="FFFF00"/>
                </a:solidFill>
                <a:highlight>
                  <a:schemeClr val="accent1"/>
                </a:highlight>
                <a:latin typeface="Roboto Light"/>
                <a:ea typeface="Roboto Light"/>
                <a:cs typeface="Roboto Light"/>
                <a:sym typeface="Roboto Light"/>
              </a:rPr>
              <a:t>Least Squares Estimation</a:t>
            </a:r>
            <a:endParaRPr i="0" sz="3000">
              <a:solidFill>
                <a:srgbClr val="FFFF00"/>
              </a:solidFill>
              <a:highlight>
                <a:schemeClr val="accent1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34" name="Google Shape;334;g23c4eee3ccd_1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539" y="3001775"/>
            <a:ext cx="6027392" cy="33019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3c4eee3ccd_1_92"/>
          <p:cNvSpPr txBox="1"/>
          <p:nvPr/>
        </p:nvSpPr>
        <p:spPr>
          <a:xfrm>
            <a:off x="5719750" y="1236775"/>
            <a:ext cx="61191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-ID" sz="1500">
                <a:solidFill>
                  <a:schemeClr val="lt1"/>
                </a:solidFill>
              </a:rPr>
              <a:t>•The model explains approximately 13% of the variation in weekly sales (Adjusted R-squared: 0.1039)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-ID" sz="1500">
                <a:solidFill>
                  <a:schemeClr val="lt1"/>
                </a:solidFill>
              </a:rPr>
              <a:t>•Temperature and CPI have a significant positive effect on weekly sales (p &lt; 0.01)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-ID" sz="1500">
                <a:solidFill>
                  <a:schemeClr val="lt1"/>
                </a:solidFill>
              </a:rPr>
              <a:t>•Fuel price and unemployment do not have a significant effect on weekly sales (p &gt; 0.05)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336" name="Google Shape;336;g23c4eee3ccd_1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275" y="2119275"/>
            <a:ext cx="5400292" cy="32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Blue Maximize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1285BE"/>
      </a:accent1>
      <a:accent2>
        <a:srgbClr val="0080B4"/>
      </a:accent2>
      <a:accent3>
        <a:srgbClr val="00B0D3"/>
      </a:accent3>
      <a:accent4>
        <a:srgbClr val="3ABFC4"/>
      </a:accent4>
      <a:accent5>
        <a:srgbClr val="21C0D7"/>
      </a:accent5>
      <a:accent6>
        <a:srgbClr val="55D4F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2015-10-13T00:15:59Z</dcterms:created>
  <dc:creator>Pranjal Pathak</dc:creator>
</cp:coreProperties>
</file>